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67"/>
  </p:notesMasterIdLst>
  <p:sldIdLst>
    <p:sldId id="256" r:id="rId3"/>
    <p:sldId id="259" r:id="rId4"/>
    <p:sldId id="306" r:id="rId5"/>
    <p:sldId id="308" r:id="rId6"/>
    <p:sldId id="310" r:id="rId7"/>
    <p:sldId id="326" r:id="rId8"/>
    <p:sldId id="344" r:id="rId9"/>
    <p:sldId id="328" r:id="rId10"/>
    <p:sldId id="318" r:id="rId11"/>
    <p:sldId id="329" r:id="rId12"/>
    <p:sldId id="331" r:id="rId13"/>
    <p:sldId id="330" r:id="rId14"/>
    <p:sldId id="317" r:id="rId15"/>
    <p:sldId id="332" r:id="rId16"/>
    <p:sldId id="334" r:id="rId17"/>
    <p:sldId id="333" r:id="rId18"/>
    <p:sldId id="335" r:id="rId19"/>
    <p:sldId id="338" r:id="rId20"/>
    <p:sldId id="336" r:id="rId21"/>
    <p:sldId id="342" r:id="rId22"/>
    <p:sldId id="340" r:id="rId23"/>
    <p:sldId id="257" r:id="rId24"/>
    <p:sldId id="323" r:id="rId25"/>
    <p:sldId id="322" r:id="rId26"/>
    <p:sldId id="327" r:id="rId27"/>
    <p:sldId id="339" r:id="rId28"/>
    <p:sldId id="319" r:id="rId29"/>
    <p:sldId id="320" r:id="rId30"/>
    <p:sldId id="311" r:id="rId31"/>
    <p:sldId id="392" r:id="rId32"/>
    <p:sldId id="364" r:id="rId33"/>
    <p:sldId id="368" r:id="rId34"/>
    <p:sldId id="365" r:id="rId35"/>
    <p:sldId id="369" r:id="rId36"/>
    <p:sldId id="366" r:id="rId37"/>
    <p:sldId id="367" r:id="rId38"/>
    <p:sldId id="345" r:id="rId39"/>
    <p:sldId id="278" r:id="rId40"/>
    <p:sldId id="359" r:id="rId41"/>
    <p:sldId id="361" r:id="rId42"/>
    <p:sldId id="362" r:id="rId43"/>
    <p:sldId id="370" r:id="rId44"/>
    <p:sldId id="371" r:id="rId45"/>
    <p:sldId id="352" r:id="rId46"/>
    <p:sldId id="353" r:id="rId47"/>
    <p:sldId id="357" r:id="rId48"/>
    <p:sldId id="372" r:id="rId49"/>
    <p:sldId id="373" r:id="rId50"/>
    <p:sldId id="375" r:id="rId51"/>
    <p:sldId id="374" r:id="rId52"/>
    <p:sldId id="377" r:id="rId53"/>
    <p:sldId id="378" r:id="rId54"/>
    <p:sldId id="346" r:id="rId55"/>
    <p:sldId id="379" r:id="rId56"/>
    <p:sldId id="381" r:id="rId57"/>
    <p:sldId id="380" r:id="rId58"/>
    <p:sldId id="383" r:id="rId59"/>
    <p:sldId id="384" r:id="rId60"/>
    <p:sldId id="386" r:id="rId61"/>
    <p:sldId id="385" r:id="rId62"/>
    <p:sldId id="388" r:id="rId63"/>
    <p:sldId id="389" r:id="rId64"/>
    <p:sldId id="391" r:id="rId65"/>
    <p:sldId id="290" r:id="rId66"/>
  </p:sldIdLst>
  <p:sldSz cx="9144000" cy="5143500" type="screen16x9"/>
  <p:notesSz cx="6858000" cy="9144000"/>
  <p:embeddedFontLst>
    <p:embeddedFont>
      <p:font typeface="Abel" panose="02000506030000020004" pitchFamily="2" charset="0"/>
      <p:regular r:id="rId68"/>
    </p:embeddedFont>
    <p:embeddedFont>
      <p:font typeface="Audiowide" panose="020B0604020202020204" charset="0"/>
      <p:regular r:id="rId69"/>
    </p:embeddedFont>
    <p:embeddedFont>
      <p:font typeface="Cambria Math" panose="02040503050406030204" pitchFamily="18" charset="0"/>
      <p:regular r:id="rId70"/>
    </p:embeddedFont>
    <p:embeddedFont>
      <p:font typeface="Poppins" panose="00000500000000000000" pitchFamily="2" charset="0"/>
      <p:regular r:id="rId71"/>
      <p:bold r:id="rId72"/>
      <p:italic r:id="rId73"/>
      <p:boldItalic r:id="rId74"/>
    </p:embeddedFont>
    <p:embeddedFont>
      <p:font typeface="Proxima Nova" panose="020B060402020202020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6A4AB1F8-859E-4A34-A4C8-D6BA20F74640}">
          <p14:sldIdLst>
            <p14:sldId id="256"/>
            <p14:sldId id="259"/>
            <p14:sldId id="306"/>
            <p14:sldId id="308"/>
            <p14:sldId id="310"/>
            <p14:sldId id="326"/>
          </p14:sldIdLst>
        </p14:section>
        <p14:section name="1. CFD Fundamentals" id="{2CA0B031-D117-44E4-B501-3545C713ACC7}">
          <p14:sldIdLst>
            <p14:sldId id="344"/>
            <p14:sldId id="328"/>
            <p14:sldId id="318"/>
            <p14:sldId id="329"/>
            <p14:sldId id="331"/>
            <p14:sldId id="330"/>
            <p14:sldId id="317"/>
            <p14:sldId id="332"/>
            <p14:sldId id="334"/>
            <p14:sldId id="333"/>
            <p14:sldId id="335"/>
            <p14:sldId id="338"/>
            <p14:sldId id="336"/>
            <p14:sldId id="342"/>
            <p14:sldId id="340"/>
            <p14:sldId id="257"/>
            <p14:sldId id="323"/>
            <p14:sldId id="322"/>
            <p14:sldId id="327"/>
            <p14:sldId id="339"/>
            <p14:sldId id="319"/>
            <p14:sldId id="320"/>
          </p14:sldIdLst>
        </p14:section>
        <p14:section name="2. Race Car CFD" id="{51994DE1-0138-406C-8E11-859EAD05A3CA}">
          <p14:sldIdLst>
            <p14:sldId id="311"/>
            <p14:sldId id="392"/>
            <p14:sldId id="364"/>
            <p14:sldId id="368"/>
            <p14:sldId id="365"/>
            <p14:sldId id="369"/>
            <p14:sldId id="366"/>
            <p14:sldId id="367"/>
          </p14:sldIdLst>
        </p14:section>
        <p14:section name="3. A workflow for FS" id="{D3D832CC-C732-40E5-93D2-69A0B981AAF5}">
          <p14:sldIdLst>
            <p14:sldId id="345"/>
            <p14:sldId id="278"/>
            <p14:sldId id="359"/>
            <p14:sldId id="361"/>
            <p14:sldId id="362"/>
            <p14:sldId id="370"/>
            <p14:sldId id="371"/>
            <p14:sldId id="352"/>
            <p14:sldId id="353"/>
            <p14:sldId id="357"/>
            <p14:sldId id="372"/>
            <p14:sldId id="373"/>
            <p14:sldId id="375"/>
            <p14:sldId id="374"/>
            <p14:sldId id="377"/>
            <p14:sldId id="378"/>
          </p14:sldIdLst>
        </p14:section>
        <p14:section name="4. Validation and Correlation" id="{9F031141-660F-46F7-8021-7F3A6E0BD762}">
          <p14:sldIdLst>
            <p14:sldId id="346"/>
            <p14:sldId id="379"/>
            <p14:sldId id="381"/>
            <p14:sldId id="380"/>
            <p14:sldId id="383"/>
            <p14:sldId id="384"/>
            <p14:sldId id="386"/>
            <p14:sldId id="385"/>
            <p14:sldId id="388"/>
            <p14:sldId id="389"/>
            <p14:sldId id="391"/>
            <p14:sldId id="290"/>
          </p14:sldIdLst>
        </p14:section>
        <p14:section name="Template" id="{A5D99897-0891-4E00-87DA-03778152AE8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63D"/>
    <a:srgbClr val="212F37"/>
    <a:srgbClr val="FE4803"/>
    <a:srgbClr val="3DB1DF"/>
    <a:srgbClr val="EFC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95B91-8D42-421C-B2A9-E54EE5B78097}" v="16" dt="2024-11-18T16:29:14.860"/>
  </p1510:revLst>
</p1510:revInfo>
</file>

<file path=ppt/tableStyles.xml><?xml version="1.0" encoding="utf-8"?>
<a:tblStyleLst xmlns:a="http://schemas.openxmlformats.org/drawingml/2006/main" def="{CD6B5441-71F8-4839-9F45-F76BBEA7D046}">
  <a:tblStyle styleId="{CD6B5441-71F8-4839-9F45-F76BBEA7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6" autoAdjust="0"/>
    <p:restoredTop sz="96309" autoAdjust="0"/>
  </p:normalViewPr>
  <p:slideViewPr>
    <p:cSldViewPr snapToGrid="0">
      <p:cViewPr>
        <p:scale>
          <a:sx n="200" d="100"/>
          <a:sy n="200" d="100"/>
        </p:scale>
        <p:origin x="144" y="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84" Type="http://schemas.microsoft.com/office/2015/10/relationships/revisionInfo" Target="revisionInfo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Pangerl" userId="10b40ec2a24a8fac" providerId="LiveId" clId="{14295B91-8D42-421C-B2A9-E54EE5B78097}"/>
    <pc:docChg chg="undo custSel addSld delSld modSld modMainMaster modSection">
      <pc:chgData name="Jonas Pangerl" userId="10b40ec2a24a8fac" providerId="LiveId" clId="{14295B91-8D42-421C-B2A9-E54EE5B78097}" dt="2024-11-18T16:29:46" v="130" actId="478"/>
      <pc:docMkLst>
        <pc:docMk/>
      </pc:docMkLst>
      <pc:sldChg chg="setBg">
        <pc:chgData name="Jonas Pangerl" userId="10b40ec2a24a8fac" providerId="LiveId" clId="{14295B91-8D42-421C-B2A9-E54EE5B78097}" dt="2024-11-18T16:28:49.534" v="128"/>
        <pc:sldMkLst>
          <pc:docMk/>
          <pc:sldMk cId="0" sldId="256"/>
        </pc:sldMkLst>
      </pc:sldChg>
      <pc:sldChg chg="del">
        <pc:chgData name="Jonas Pangerl" userId="10b40ec2a24a8fac" providerId="LiveId" clId="{14295B91-8D42-421C-B2A9-E54EE5B78097}" dt="2024-11-18T16:14:23.963" v="0" actId="47"/>
        <pc:sldMkLst>
          <pc:docMk/>
          <pc:sldMk cId="1846746054" sldId="315"/>
        </pc:sldMkLst>
      </pc:sldChg>
      <pc:sldChg chg="delSp mod">
        <pc:chgData name="Jonas Pangerl" userId="10b40ec2a24a8fac" providerId="LiveId" clId="{14295B91-8D42-421C-B2A9-E54EE5B78097}" dt="2024-11-18T16:14:34.382" v="2" actId="478"/>
        <pc:sldMkLst>
          <pc:docMk/>
          <pc:sldMk cId="1036158565" sldId="320"/>
        </pc:sldMkLst>
        <pc:picChg chg="del">
          <ac:chgData name="Jonas Pangerl" userId="10b40ec2a24a8fac" providerId="LiveId" clId="{14295B91-8D42-421C-B2A9-E54EE5B78097}" dt="2024-11-18T16:14:34.382" v="2" actId="478"/>
          <ac:picMkLst>
            <pc:docMk/>
            <pc:sldMk cId="1036158565" sldId="320"/>
            <ac:picMk id="3" creationId="{04BBCBC2-1C7B-5E80-1C8E-AACE3809D17C}"/>
          </ac:picMkLst>
        </pc:picChg>
      </pc:sldChg>
      <pc:sldChg chg="del">
        <pc:chgData name="Jonas Pangerl" userId="10b40ec2a24a8fac" providerId="LiveId" clId="{14295B91-8D42-421C-B2A9-E54EE5B78097}" dt="2024-11-18T16:14:30.727" v="1" actId="47"/>
        <pc:sldMkLst>
          <pc:docMk/>
          <pc:sldMk cId="150255743" sldId="321"/>
        </pc:sldMkLst>
      </pc:sldChg>
      <pc:sldChg chg="addSp modSp mod">
        <pc:chgData name="Jonas Pangerl" userId="10b40ec2a24a8fac" providerId="LiveId" clId="{14295B91-8D42-421C-B2A9-E54EE5B78097}" dt="2024-11-18T16:20:28.992" v="90" actId="20577"/>
        <pc:sldMkLst>
          <pc:docMk/>
          <pc:sldMk cId="331178407" sldId="330"/>
        </pc:sldMkLst>
        <pc:spChg chg="add mod">
          <ac:chgData name="Jonas Pangerl" userId="10b40ec2a24a8fac" providerId="LiveId" clId="{14295B91-8D42-421C-B2A9-E54EE5B78097}" dt="2024-11-18T16:20:28.992" v="90" actId="20577"/>
          <ac:spMkLst>
            <pc:docMk/>
            <pc:sldMk cId="331178407" sldId="330"/>
            <ac:spMk id="3" creationId="{52917970-FBC6-4CFC-4A28-4DE0654221E6}"/>
          </ac:spMkLst>
        </pc:spChg>
      </pc:sldChg>
      <pc:sldChg chg="addSp modSp mod">
        <pc:chgData name="Jonas Pangerl" userId="10b40ec2a24a8fac" providerId="LiveId" clId="{14295B91-8D42-421C-B2A9-E54EE5B78097}" dt="2024-11-18T16:19:36.405" v="86" actId="1076"/>
        <pc:sldMkLst>
          <pc:docMk/>
          <pc:sldMk cId="3840592306" sldId="331"/>
        </pc:sldMkLst>
        <pc:spChg chg="add mod">
          <ac:chgData name="Jonas Pangerl" userId="10b40ec2a24a8fac" providerId="LiveId" clId="{14295B91-8D42-421C-B2A9-E54EE5B78097}" dt="2024-11-18T16:19:36.405" v="86" actId="1076"/>
          <ac:spMkLst>
            <pc:docMk/>
            <pc:sldMk cId="3840592306" sldId="331"/>
            <ac:spMk id="4" creationId="{27FDF9F2-F5D1-A522-827E-30CB5EEAEF28}"/>
          </ac:spMkLst>
        </pc:spChg>
      </pc:sldChg>
      <pc:sldChg chg="del">
        <pc:chgData name="Jonas Pangerl" userId="10b40ec2a24a8fac" providerId="LiveId" clId="{14295B91-8D42-421C-B2A9-E54EE5B78097}" dt="2024-11-18T16:24:37.910" v="112" actId="47"/>
        <pc:sldMkLst>
          <pc:docMk/>
          <pc:sldMk cId="3909652478" sldId="349"/>
        </pc:sldMkLst>
      </pc:sldChg>
      <pc:sldChg chg="delSp mod delAnim">
        <pc:chgData name="Jonas Pangerl" userId="10b40ec2a24a8fac" providerId="LiveId" clId="{14295B91-8D42-421C-B2A9-E54EE5B78097}" dt="2024-11-18T16:16:48.032" v="66" actId="478"/>
        <pc:sldMkLst>
          <pc:docMk/>
          <pc:sldMk cId="232745220" sldId="353"/>
        </pc:sldMkLst>
        <pc:picChg chg="del">
          <ac:chgData name="Jonas Pangerl" userId="10b40ec2a24a8fac" providerId="LiveId" clId="{14295B91-8D42-421C-B2A9-E54EE5B78097}" dt="2024-11-18T16:16:48.032" v="66" actId="478"/>
          <ac:picMkLst>
            <pc:docMk/>
            <pc:sldMk cId="232745220" sldId="353"/>
            <ac:picMk id="3" creationId="{10E6E1A4-2685-F7EB-8CF6-61B74ACFE151}"/>
          </ac:picMkLst>
        </pc:picChg>
      </pc:sldChg>
      <pc:sldChg chg="addSp delSp modSp mod delAnim">
        <pc:chgData name="Jonas Pangerl" userId="10b40ec2a24a8fac" providerId="LiveId" clId="{14295B91-8D42-421C-B2A9-E54EE5B78097}" dt="2024-11-18T16:16:39.912" v="65" actId="1076"/>
        <pc:sldMkLst>
          <pc:docMk/>
          <pc:sldMk cId="3373584281" sldId="361"/>
        </pc:sldMkLst>
        <pc:spChg chg="add mod">
          <ac:chgData name="Jonas Pangerl" userId="10b40ec2a24a8fac" providerId="LiveId" clId="{14295B91-8D42-421C-B2A9-E54EE5B78097}" dt="2024-11-18T16:16:31.930" v="62" actId="1076"/>
          <ac:spMkLst>
            <pc:docMk/>
            <pc:sldMk cId="3373584281" sldId="361"/>
            <ac:spMk id="2" creationId="{CCDB0CA5-0C3A-E6DD-9D5A-D727EB145CFB}"/>
          </ac:spMkLst>
        </pc:spChg>
        <pc:spChg chg="add del mod">
          <ac:chgData name="Jonas Pangerl" userId="10b40ec2a24a8fac" providerId="LiveId" clId="{14295B91-8D42-421C-B2A9-E54EE5B78097}" dt="2024-11-18T16:15:46.561" v="42" actId="478"/>
          <ac:spMkLst>
            <pc:docMk/>
            <pc:sldMk cId="3373584281" sldId="361"/>
            <ac:spMk id="10" creationId="{60DAE7A5-24B1-F547-FF5D-91C0B2AED1D6}"/>
          </ac:spMkLst>
        </pc:spChg>
        <pc:spChg chg="add mod">
          <ac:chgData name="Jonas Pangerl" userId="10b40ec2a24a8fac" providerId="LiveId" clId="{14295B91-8D42-421C-B2A9-E54EE5B78097}" dt="2024-11-18T16:16:39.912" v="65" actId="1076"/>
          <ac:spMkLst>
            <pc:docMk/>
            <pc:sldMk cId="3373584281" sldId="361"/>
            <ac:spMk id="11" creationId="{659DB87A-D19D-6970-DCBE-BE19F799838E}"/>
          </ac:spMkLst>
        </pc:spChg>
        <pc:spChg chg="add mod">
          <ac:chgData name="Jonas Pangerl" userId="10b40ec2a24a8fac" providerId="LiveId" clId="{14295B91-8D42-421C-B2A9-E54EE5B78097}" dt="2024-11-18T16:16:15.142" v="54" actId="1076"/>
          <ac:spMkLst>
            <pc:docMk/>
            <pc:sldMk cId="3373584281" sldId="361"/>
            <ac:spMk id="12" creationId="{47DD57CD-56B8-7774-54F4-70AA7D7AD17C}"/>
          </ac:spMkLst>
        </pc:spChg>
        <pc:spChg chg="mod">
          <ac:chgData name="Jonas Pangerl" userId="10b40ec2a24a8fac" providerId="LiveId" clId="{14295B91-8D42-421C-B2A9-E54EE5B78097}" dt="2024-11-18T16:16:36.665" v="64" actId="14100"/>
          <ac:spMkLst>
            <pc:docMk/>
            <pc:sldMk cId="3373584281" sldId="361"/>
            <ac:spMk id="15" creationId="{EB9EA1B4-ED23-22D2-51DF-27145F1D337A}"/>
          </ac:spMkLst>
        </pc:spChg>
        <pc:picChg chg="mod">
          <ac:chgData name="Jonas Pangerl" userId="10b40ec2a24a8fac" providerId="LiveId" clId="{14295B91-8D42-421C-B2A9-E54EE5B78097}" dt="2024-11-18T16:16:28.849" v="61" actId="1076"/>
          <ac:picMkLst>
            <pc:docMk/>
            <pc:sldMk cId="3373584281" sldId="361"/>
            <ac:picMk id="4" creationId="{212ED427-4CB2-94A1-8C28-9BC23B6B5259}"/>
          </ac:picMkLst>
        </pc:picChg>
        <pc:picChg chg="del">
          <ac:chgData name="Jonas Pangerl" userId="10b40ec2a24a8fac" providerId="LiveId" clId="{14295B91-8D42-421C-B2A9-E54EE5B78097}" dt="2024-11-18T16:16:17.567" v="57" actId="478"/>
          <ac:picMkLst>
            <pc:docMk/>
            <pc:sldMk cId="3373584281" sldId="361"/>
            <ac:picMk id="6" creationId="{A5D46E6A-F061-AF8E-E99A-D1011B788267}"/>
          </ac:picMkLst>
        </pc:picChg>
        <pc:picChg chg="del">
          <ac:chgData name="Jonas Pangerl" userId="10b40ec2a24a8fac" providerId="LiveId" clId="{14295B91-8D42-421C-B2A9-E54EE5B78097}" dt="2024-11-18T16:16:17.152" v="56" actId="478"/>
          <ac:picMkLst>
            <pc:docMk/>
            <pc:sldMk cId="3373584281" sldId="361"/>
            <ac:picMk id="7" creationId="{A11D10AF-80EA-A3D8-55E8-04826363F353}"/>
          </ac:picMkLst>
        </pc:picChg>
        <pc:picChg chg="del">
          <ac:chgData name="Jonas Pangerl" userId="10b40ec2a24a8fac" providerId="LiveId" clId="{14295B91-8D42-421C-B2A9-E54EE5B78097}" dt="2024-11-18T16:16:16.753" v="55" actId="478"/>
          <ac:picMkLst>
            <pc:docMk/>
            <pc:sldMk cId="3373584281" sldId="361"/>
            <ac:picMk id="8" creationId="{A9F0AEA9-4473-ED77-7366-1931D8789987}"/>
          </ac:picMkLst>
        </pc:picChg>
        <pc:picChg chg="mod">
          <ac:chgData name="Jonas Pangerl" userId="10b40ec2a24a8fac" providerId="LiveId" clId="{14295B91-8D42-421C-B2A9-E54EE5B78097}" dt="2024-11-18T16:16:23.280" v="60" actId="1076"/>
          <ac:picMkLst>
            <pc:docMk/>
            <pc:sldMk cId="3373584281" sldId="361"/>
            <ac:picMk id="9" creationId="{0450EC5C-3E29-D98F-0791-0D92605169A2}"/>
          </ac:picMkLst>
        </pc:picChg>
      </pc:sldChg>
      <pc:sldChg chg="addSp modSp mod">
        <pc:chgData name="Jonas Pangerl" userId="10b40ec2a24a8fac" providerId="LiveId" clId="{14295B91-8D42-421C-B2A9-E54EE5B78097}" dt="2024-11-18T16:15:09.881" v="32" actId="1076"/>
        <pc:sldMkLst>
          <pc:docMk/>
          <pc:sldMk cId="1392388973" sldId="365"/>
        </pc:sldMkLst>
        <pc:spChg chg="add mod">
          <ac:chgData name="Jonas Pangerl" userId="10b40ec2a24a8fac" providerId="LiveId" clId="{14295B91-8D42-421C-B2A9-E54EE5B78097}" dt="2024-11-18T16:15:09.881" v="32" actId="1076"/>
          <ac:spMkLst>
            <pc:docMk/>
            <pc:sldMk cId="1392388973" sldId="365"/>
            <ac:spMk id="6" creationId="{343EF203-984A-9E98-E58B-A56C782CB66F}"/>
          </ac:spMkLst>
        </pc:spChg>
      </pc:sldChg>
      <pc:sldChg chg="addSp modSp mod">
        <pc:chgData name="Jonas Pangerl" userId="10b40ec2a24a8fac" providerId="LiveId" clId="{14295B91-8D42-421C-B2A9-E54EE5B78097}" dt="2024-11-18T16:15:22.270" v="37" actId="1076"/>
        <pc:sldMkLst>
          <pc:docMk/>
          <pc:sldMk cId="2878517230" sldId="369"/>
        </pc:sldMkLst>
        <pc:spChg chg="add mod">
          <ac:chgData name="Jonas Pangerl" userId="10b40ec2a24a8fac" providerId="LiveId" clId="{14295B91-8D42-421C-B2A9-E54EE5B78097}" dt="2024-11-18T16:15:15.785" v="34" actId="1076"/>
          <ac:spMkLst>
            <pc:docMk/>
            <pc:sldMk cId="2878517230" sldId="369"/>
            <ac:spMk id="2" creationId="{2FBB0BA3-9EBC-8377-47FF-A6FFEED777A7}"/>
          </ac:spMkLst>
        </pc:spChg>
        <pc:spChg chg="add mod">
          <ac:chgData name="Jonas Pangerl" userId="10b40ec2a24a8fac" providerId="LiveId" clId="{14295B91-8D42-421C-B2A9-E54EE5B78097}" dt="2024-11-18T16:15:22.270" v="37" actId="1076"/>
          <ac:spMkLst>
            <pc:docMk/>
            <pc:sldMk cId="2878517230" sldId="369"/>
            <ac:spMk id="4" creationId="{071508B4-C180-7446-BE67-5F2389B22CAE}"/>
          </ac:spMkLst>
        </pc:spChg>
      </pc:sldChg>
      <pc:sldChg chg="delSp mod">
        <pc:chgData name="Jonas Pangerl" userId="10b40ec2a24a8fac" providerId="LiveId" clId="{14295B91-8D42-421C-B2A9-E54EE5B78097}" dt="2024-11-18T16:16:59.662" v="67" actId="478"/>
        <pc:sldMkLst>
          <pc:docMk/>
          <pc:sldMk cId="565673749" sldId="378"/>
        </pc:sldMkLst>
        <pc:picChg chg="del">
          <ac:chgData name="Jonas Pangerl" userId="10b40ec2a24a8fac" providerId="LiveId" clId="{14295B91-8D42-421C-B2A9-E54EE5B78097}" dt="2024-11-18T16:16:59.662" v="67" actId="478"/>
          <ac:picMkLst>
            <pc:docMk/>
            <pc:sldMk cId="565673749" sldId="378"/>
            <ac:picMk id="9" creationId="{843C6EA9-0F18-7304-A601-D05B7D845923}"/>
          </ac:picMkLst>
        </pc:picChg>
      </pc:sldChg>
      <pc:sldChg chg="addSp modSp mod">
        <pc:chgData name="Jonas Pangerl" userId="10b40ec2a24a8fac" providerId="LiveId" clId="{14295B91-8D42-421C-B2A9-E54EE5B78097}" dt="2024-11-18T16:17:15.242" v="69" actId="1076"/>
        <pc:sldMkLst>
          <pc:docMk/>
          <pc:sldMk cId="1029074090" sldId="384"/>
        </pc:sldMkLst>
        <pc:spChg chg="add mod">
          <ac:chgData name="Jonas Pangerl" userId="10b40ec2a24a8fac" providerId="LiveId" clId="{14295B91-8D42-421C-B2A9-E54EE5B78097}" dt="2024-11-18T16:17:15.242" v="69" actId="1076"/>
          <ac:spMkLst>
            <pc:docMk/>
            <pc:sldMk cId="1029074090" sldId="384"/>
            <ac:spMk id="4" creationId="{E8E192C6-09E5-C076-F336-C5AC34DB1FCB}"/>
          </ac:spMkLst>
        </pc:spChg>
      </pc:sldChg>
      <pc:sldChg chg="del">
        <pc:chgData name="Jonas Pangerl" userId="10b40ec2a24a8fac" providerId="LiveId" clId="{14295B91-8D42-421C-B2A9-E54EE5B78097}" dt="2024-11-18T16:17:22.070" v="70" actId="47"/>
        <pc:sldMkLst>
          <pc:docMk/>
          <pc:sldMk cId="3531121768" sldId="387"/>
        </pc:sldMkLst>
      </pc:sldChg>
      <pc:sldChg chg="addSp delSp modSp add mod">
        <pc:chgData name="Jonas Pangerl" userId="10b40ec2a24a8fac" providerId="LiveId" clId="{14295B91-8D42-421C-B2A9-E54EE5B78097}" dt="2024-11-18T16:29:46" v="130" actId="478"/>
        <pc:sldMkLst>
          <pc:docMk/>
          <pc:sldMk cId="1291941813" sldId="392"/>
        </pc:sldMkLst>
        <pc:spChg chg="mod">
          <ac:chgData name="Jonas Pangerl" userId="10b40ec2a24a8fac" providerId="LiveId" clId="{14295B91-8D42-421C-B2A9-E54EE5B78097}" dt="2024-11-18T16:24:33.487" v="111" actId="1076"/>
          <ac:spMkLst>
            <pc:docMk/>
            <pc:sldMk cId="1291941813" sldId="392"/>
            <ac:spMk id="4825" creationId="{681CD307-9A19-DB8C-3B7F-FF96050D77B3}"/>
          </ac:spMkLst>
        </pc:spChg>
        <pc:grpChg chg="del">
          <ac:chgData name="Jonas Pangerl" userId="10b40ec2a24a8fac" providerId="LiveId" clId="{14295B91-8D42-421C-B2A9-E54EE5B78097}" dt="2024-11-18T16:29:46" v="130" actId="478"/>
          <ac:grpSpMkLst>
            <pc:docMk/>
            <pc:sldMk cId="1291941813" sldId="392"/>
            <ac:grpSpMk id="4" creationId="{735E3F07-A536-A64C-4D29-27F0BA3F2C47}"/>
          </ac:grpSpMkLst>
        </pc:grpChg>
        <pc:picChg chg="add mod ord">
          <ac:chgData name="Jonas Pangerl" userId="10b40ec2a24a8fac" providerId="LiveId" clId="{14295B91-8D42-421C-B2A9-E54EE5B78097}" dt="2024-11-18T16:24:22.452" v="108" actId="1076"/>
          <ac:picMkLst>
            <pc:docMk/>
            <pc:sldMk cId="1291941813" sldId="392"/>
            <ac:picMk id="3" creationId="{7D258E19-2021-7845-A284-3A5D28E606D6}"/>
          </ac:picMkLst>
        </pc:picChg>
        <pc:picChg chg="add del mod">
          <ac:chgData name="Jonas Pangerl" userId="10b40ec2a24a8fac" providerId="LiveId" clId="{14295B91-8D42-421C-B2A9-E54EE5B78097}" dt="2024-11-18T16:22:08.766" v="96" actId="478"/>
          <ac:picMkLst>
            <pc:docMk/>
            <pc:sldMk cId="1291941813" sldId="392"/>
            <ac:picMk id="1026" creationId="{3C248A05-3BF7-6DE7-5541-3182730F1C40}"/>
          </ac:picMkLst>
        </pc:picChg>
        <pc:picChg chg="del">
          <ac:chgData name="Jonas Pangerl" userId="10b40ec2a24a8fac" providerId="LiveId" clId="{14295B91-8D42-421C-B2A9-E54EE5B78097}" dt="2024-11-18T16:21:49.453" v="92" actId="478"/>
          <ac:picMkLst>
            <pc:docMk/>
            <pc:sldMk cId="1291941813" sldId="392"/>
            <ac:picMk id="4816" creationId="{9B452BC7-E852-ACFA-E2B4-8490E0379E18}"/>
          </ac:picMkLst>
        </pc:picChg>
        <pc:cxnChg chg="mod">
          <ac:chgData name="Jonas Pangerl" userId="10b40ec2a24a8fac" providerId="LiveId" clId="{14295B91-8D42-421C-B2A9-E54EE5B78097}" dt="2024-11-18T16:24:27.718" v="109" actId="14100"/>
          <ac:cxnSpMkLst>
            <pc:docMk/>
            <pc:sldMk cId="1291941813" sldId="392"/>
            <ac:cxnSpMk id="4806" creationId="{A59678B5-4D8F-39B4-B60C-453BEBE51864}"/>
          </ac:cxnSpMkLst>
        </pc:cxnChg>
        <pc:cxnChg chg="mod">
          <ac:chgData name="Jonas Pangerl" userId="10b40ec2a24a8fac" providerId="LiveId" clId="{14295B91-8D42-421C-B2A9-E54EE5B78097}" dt="2024-11-18T16:24:30.489" v="110" actId="14100"/>
          <ac:cxnSpMkLst>
            <pc:docMk/>
            <pc:sldMk cId="1291941813" sldId="392"/>
            <ac:cxnSpMk id="4822" creationId="{BB257F99-D3FB-2E9D-BA48-D4B041B250A2}"/>
          </ac:cxnSpMkLst>
        </pc:cxnChg>
        <pc:cxnChg chg="mod">
          <ac:chgData name="Jonas Pangerl" userId="10b40ec2a24a8fac" providerId="LiveId" clId="{14295B91-8D42-421C-B2A9-E54EE5B78097}" dt="2024-11-18T16:24:33.487" v="111" actId="1076"/>
          <ac:cxnSpMkLst>
            <pc:docMk/>
            <pc:sldMk cId="1291941813" sldId="392"/>
            <ac:cxnSpMk id="4826" creationId="{BA4BB102-6550-F8FC-F363-DDB0B3F44F5F}"/>
          </ac:cxnSpMkLst>
        </pc:cxnChg>
      </pc:sldChg>
      <pc:sldMasterChg chg="setBg delSldLayout modSldLayout">
        <pc:chgData name="Jonas Pangerl" userId="10b40ec2a24a8fac" providerId="LiveId" clId="{14295B91-8D42-421C-B2A9-E54EE5B78097}" dt="2024-11-18T16:29:14.860" v="129"/>
        <pc:sldMasterMkLst>
          <pc:docMk/>
          <pc:sldMasterMk cId="0" sldId="2147483676"/>
        </pc:sldMasterMkLst>
        <pc:sldLayoutChg chg="delSp mod">
          <pc:chgData name="Jonas Pangerl" userId="10b40ec2a24a8fac" providerId="LiveId" clId="{14295B91-8D42-421C-B2A9-E54EE5B78097}" dt="2024-11-18T16:27:32.804" v="114" actId="478"/>
          <pc:sldLayoutMkLst>
            <pc:docMk/>
            <pc:sldMasterMk cId="0" sldId="2147483676"/>
            <pc:sldLayoutMk cId="0" sldId="2147483648"/>
          </pc:sldLayoutMkLst>
          <pc:spChg chg="del">
            <ac:chgData name="Jonas Pangerl" userId="10b40ec2a24a8fac" providerId="LiveId" clId="{14295B91-8D42-421C-B2A9-E54EE5B78097}" dt="2024-11-18T16:27:31.613" v="113" actId="478"/>
            <ac:spMkLst>
              <pc:docMk/>
              <pc:sldMasterMk cId="0" sldId="2147483676"/>
              <pc:sldLayoutMk cId="0" sldId="2147483648"/>
              <ac:spMk id="277" creationId="{00000000-0000-0000-0000-000000000000}"/>
            </ac:spMkLst>
          </pc:spChg>
          <pc:grpChg chg="del">
            <ac:chgData name="Jonas Pangerl" userId="10b40ec2a24a8fac" providerId="LiveId" clId="{14295B91-8D42-421C-B2A9-E54EE5B78097}" dt="2024-11-18T16:27:32.804" v="114" actId="478"/>
            <ac:grpSpMkLst>
              <pc:docMk/>
              <pc:sldMasterMk cId="0" sldId="2147483676"/>
              <pc:sldLayoutMk cId="0" sldId="2147483648"/>
              <ac:grpSpMk id="11" creationId="{00000000-0000-0000-0000-000000000000}"/>
            </ac:grpSpMkLst>
          </pc:grpChg>
        </pc:sldLayoutChg>
        <pc:sldLayoutChg chg="delSp mod">
          <pc:chgData name="Jonas Pangerl" userId="10b40ec2a24a8fac" providerId="LiveId" clId="{14295B91-8D42-421C-B2A9-E54EE5B78097}" dt="2024-11-18T16:27:41.378" v="116" actId="478"/>
          <pc:sldLayoutMkLst>
            <pc:docMk/>
            <pc:sldMasterMk cId="0" sldId="2147483676"/>
            <pc:sldLayoutMk cId="0" sldId="2147483649"/>
          </pc:sldLayoutMkLst>
          <pc:grpChg chg="del">
            <ac:chgData name="Jonas Pangerl" userId="10b40ec2a24a8fac" providerId="LiveId" clId="{14295B91-8D42-421C-B2A9-E54EE5B78097}" dt="2024-11-18T16:27:36.922" v="115" actId="478"/>
            <ac:grpSpMkLst>
              <pc:docMk/>
              <pc:sldMasterMk cId="0" sldId="2147483676"/>
              <pc:sldLayoutMk cId="0" sldId="2147483649"/>
              <ac:grpSpMk id="336" creationId="{00000000-0000-0000-0000-000000000000}"/>
            </ac:grpSpMkLst>
          </pc:grpChg>
          <pc:grpChg chg="del">
            <ac:chgData name="Jonas Pangerl" userId="10b40ec2a24a8fac" providerId="LiveId" clId="{14295B91-8D42-421C-B2A9-E54EE5B78097}" dt="2024-11-18T16:27:41.378" v="116" actId="478"/>
            <ac:grpSpMkLst>
              <pc:docMk/>
              <pc:sldMasterMk cId="0" sldId="2147483676"/>
              <pc:sldLayoutMk cId="0" sldId="2147483649"/>
              <ac:grpSpMk id="660" creationId="{00000000-0000-0000-0000-000000000000}"/>
            </ac:grpSpMkLst>
          </pc:grpChg>
        </pc:sldLayoutChg>
        <pc:sldLayoutChg chg="delSp mod">
          <pc:chgData name="Jonas Pangerl" userId="10b40ec2a24a8fac" providerId="LiveId" clId="{14295B91-8D42-421C-B2A9-E54EE5B78097}" dt="2024-11-18T16:27:44.575" v="117" actId="478"/>
          <pc:sldLayoutMkLst>
            <pc:docMk/>
            <pc:sldMasterMk cId="0" sldId="2147483676"/>
            <pc:sldLayoutMk cId="0" sldId="2147483652"/>
          </pc:sldLayoutMkLst>
          <pc:grpChg chg="del">
            <ac:chgData name="Jonas Pangerl" userId="10b40ec2a24a8fac" providerId="LiveId" clId="{14295B91-8D42-421C-B2A9-E54EE5B78097}" dt="2024-11-18T16:27:44.575" v="117" actId="478"/>
            <ac:grpSpMkLst>
              <pc:docMk/>
              <pc:sldMasterMk cId="0" sldId="2147483676"/>
              <pc:sldLayoutMk cId="0" sldId="2147483652"/>
              <ac:grpSpMk id="1190" creationId="{00000000-0000-0000-0000-000000000000}"/>
            </ac:grpSpMkLst>
          </pc:grpChg>
        </pc:sldLayoutChg>
        <pc:sldLayoutChg chg="delSp mod">
          <pc:chgData name="Jonas Pangerl" userId="10b40ec2a24a8fac" providerId="LiveId" clId="{14295B91-8D42-421C-B2A9-E54EE5B78097}" dt="2024-11-18T16:27:47.870" v="118" actId="478"/>
          <pc:sldLayoutMkLst>
            <pc:docMk/>
            <pc:sldMasterMk cId="0" sldId="2147483676"/>
            <pc:sldLayoutMk cId="0" sldId="2147483655"/>
          </pc:sldLayoutMkLst>
          <pc:grpChg chg="del">
            <ac:chgData name="Jonas Pangerl" userId="10b40ec2a24a8fac" providerId="LiveId" clId="{14295B91-8D42-421C-B2A9-E54EE5B78097}" dt="2024-11-18T16:27:47.870" v="118" actId="478"/>
            <ac:grpSpMkLst>
              <pc:docMk/>
              <pc:sldMasterMk cId="0" sldId="2147483676"/>
              <pc:sldLayoutMk cId="0" sldId="2147483655"/>
              <ac:grpSpMk id="1712" creationId="{00000000-0000-0000-0000-000000000000}"/>
            </ac:grpSpMkLst>
          </pc:grpChg>
        </pc:sldLayoutChg>
        <pc:sldLayoutChg chg="del">
          <pc:chgData name="Jonas Pangerl" userId="10b40ec2a24a8fac" providerId="LiveId" clId="{14295B91-8D42-421C-B2A9-E54EE5B78097}" dt="2024-11-18T16:14:30.727" v="1" actId="47"/>
          <pc:sldLayoutMkLst>
            <pc:docMk/>
            <pc:sldMasterMk cId="0" sldId="2147483676"/>
            <pc:sldLayoutMk cId="0" sldId="2147483657"/>
          </pc:sldLayoutMkLst>
        </pc:sldLayoutChg>
        <pc:sldLayoutChg chg="delSp mod">
          <pc:chgData name="Jonas Pangerl" userId="10b40ec2a24a8fac" providerId="LiveId" clId="{14295B91-8D42-421C-B2A9-E54EE5B78097}" dt="2024-11-18T16:27:50.625" v="119" actId="478"/>
          <pc:sldLayoutMkLst>
            <pc:docMk/>
            <pc:sldMasterMk cId="0" sldId="2147483676"/>
            <pc:sldLayoutMk cId="0" sldId="2147483659"/>
          </pc:sldLayoutMkLst>
          <pc:grpChg chg="del">
            <ac:chgData name="Jonas Pangerl" userId="10b40ec2a24a8fac" providerId="LiveId" clId="{14295B91-8D42-421C-B2A9-E54EE5B78097}" dt="2024-11-18T16:27:50.625" v="119" actId="478"/>
            <ac:grpSpMkLst>
              <pc:docMk/>
              <pc:sldMasterMk cId="0" sldId="2147483676"/>
              <pc:sldLayoutMk cId="0" sldId="2147483659"/>
              <ac:grpSpMk id="1991" creationId="{00000000-0000-0000-0000-000000000000}"/>
            </ac:grpSpMkLst>
          </pc:grpChg>
        </pc:sldLayoutChg>
        <pc:sldLayoutChg chg="delSp mod">
          <pc:chgData name="Jonas Pangerl" userId="10b40ec2a24a8fac" providerId="LiveId" clId="{14295B91-8D42-421C-B2A9-E54EE5B78097}" dt="2024-11-18T16:27:56.144" v="120" actId="478"/>
          <pc:sldLayoutMkLst>
            <pc:docMk/>
            <pc:sldMasterMk cId="0" sldId="2147483676"/>
            <pc:sldLayoutMk cId="0" sldId="2147483661"/>
          </pc:sldLayoutMkLst>
          <pc:grpChg chg="del">
            <ac:chgData name="Jonas Pangerl" userId="10b40ec2a24a8fac" providerId="LiveId" clId="{14295B91-8D42-421C-B2A9-E54EE5B78097}" dt="2024-11-18T16:27:56.144" v="120" actId="478"/>
            <ac:grpSpMkLst>
              <pc:docMk/>
              <pc:sldMasterMk cId="0" sldId="2147483676"/>
              <pc:sldLayoutMk cId="0" sldId="2147483661"/>
              <ac:grpSpMk id="2266" creationId="{00000000-0000-0000-0000-000000000000}"/>
            </ac:grpSpMkLst>
          </pc:grpChg>
        </pc:sldLayoutChg>
        <pc:sldLayoutChg chg="delSp mod">
          <pc:chgData name="Jonas Pangerl" userId="10b40ec2a24a8fac" providerId="LiveId" clId="{14295B91-8D42-421C-B2A9-E54EE5B78097}" dt="2024-11-18T16:28:00.368" v="122" actId="478"/>
          <pc:sldLayoutMkLst>
            <pc:docMk/>
            <pc:sldMasterMk cId="0" sldId="2147483676"/>
            <pc:sldLayoutMk cId="0" sldId="2147483666"/>
          </pc:sldLayoutMkLst>
          <pc:grpChg chg="del">
            <ac:chgData name="Jonas Pangerl" userId="10b40ec2a24a8fac" providerId="LiveId" clId="{14295B91-8D42-421C-B2A9-E54EE5B78097}" dt="2024-11-18T16:27:59.103" v="121" actId="478"/>
            <ac:grpSpMkLst>
              <pc:docMk/>
              <pc:sldMasterMk cId="0" sldId="2147483676"/>
              <pc:sldLayoutMk cId="0" sldId="2147483666"/>
              <ac:grpSpMk id="3001" creationId="{00000000-0000-0000-0000-000000000000}"/>
            </ac:grpSpMkLst>
          </pc:grpChg>
          <pc:grpChg chg="del">
            <ac:chgData name="Jonas Pangerl" userId="10b40ec2a24a8fac" providerId="LiveId" clId="{14295B91-8D42-421C-B2A9-E54EE5B78097}" dt="2024-11-18T16:28:00.368" v="122" actId="478"/>
            <ac:grpSpMkLst>
              <pc:docMk/>
              <pc:sldMasterMk cId="0" sldId="2147483676"/>
              <pc:sldLayoutMk cId="0" sldId="2147483666"/>
              <ac:grpSpMk id="3127" creationId="{00000000-0000-0000-0000-000000000000}"/>
            </ac:grpSpMkLst>
          </pc:grpChg>
        </pc:sldLayoutChg>
        <pc:sldLayoutChg chg="delSp mod">
          <pc:chgData name="Jonas Pangerl" userId="10b40ec2a24a8fac" providerId="LiveId" clId="{14295B91-8D42-421C-B2A9-E54EE5B78097}" dt="2024-11-18T16:28:03.088" v="123" actId="478"/>
          <pc:sldLayoutMkLst>
            <pc:docMk/>
            <pc:sldMasterMk cId="0" sldId="2147483676"/>
            <pc:sldLayoutMk cId="0" sldId="2147483668"/>
          </pc:sldLayoutMkLst>
          <pc:grpChg chg="del">
            <ac:chgData name="Jonas Pangerl" userId="10b40ec2a24a8fac" providerId="LiveId" clId="{14295B91-8D42-421C-B2A9-E54EE5B78097}" dt="2024-11-18T16:28:03.088" v="123" actId="478"/>
            <ac:grpSpMkLst>
              <pc:docMk/>
              <pc:sldMasterMk cId="0" sldId="2147483676"/>
              <pc:sldLayoutMk cId="0" sldId="2147483668"/>
              <ac:grpSpMk id="3602" creationId="{00000000-0000-0000-0000-000000000000}"/>
            </ac:grpSpMkLst>
          </pc:grpChg>
        </pc:sldLayoutChg>
        <pc:sldLayoutChg chg="delSp mod">
          <pc:chgData name="Jonas Pangerl" userId="10b40ec2a24a8fac" providerId="LiveId" clId="{14295B91-8D42-421C-B2A9-E54EE5B78097}" dt="2024-11-18T16:28:07.632" v="125" actId="478"/>
          <pc:sldLayoutMkLst>
            <pc:docMk/>
            <pc:sldMasterMk cId="0" sldId="2147483676"/>
            <pc:sldLayoutMk cId="0" sldId="2147483670"/>
          </pc:sldLayoutMkLst>
          <pc:grpChg chg="del">
            <ac:chgData name="Jonas Pangerl" userId="10b40ec2a24a8fac" providerId="LiveId" clId="{14295B91-8D42-421C-B2A9-E54EE5B78097}" dt="2024-11-18T16:28:07.632" v="125" actId="478"/>
            <ac:grpSpMkLst>
              <pc:docMk/>
              <pc:sldMasterMk cId="0" sldId="2147483676"/>
              <pc:sldLayoutMk cId="0" sldId="2147483670"/>
              <ac:grpSpMk id="3947" creationId="{00000000-0000-0000-0000-000000000000}"/>
            </ac:grpSpMkLst>
          </pc:grpChg>
          <pc:grpChg chg="del">
            <ac:chgData name="Jonas Pangerl" userId="10b40ec2a24a8fac" providerId="LiveId" clId="{14295B91-8D42-421C-B2A9-E54EE5B78097}" dt="2024-11-18T16:28:06.303" v="124" actId="478"/>
            <ac:grpSpMkLst>
              <pc:docMk/>
              <pc:sldMasterMk cId="0" sldId="2147483676"/>
              <pc:sldLayoutMk cId="0" sldId="2147483670"/>
              <ac:grpSpMk id="4073" creationId="{00000000-0000-0000-0000-000000000000}"/>
            </ac:grpSpMkLst>
          </pc:grpChg>
        </pc:sldLayoutChg>
        <pc:sldLayoutChg chg="delSp mod">
          <pc:chgData name="Jonas Pangerl" userId="10b40ec2a24a8fac" providerId="LiveId" clId="{14295B91-8D42-421C-B2A9-E54EE5B78097}" dt="2024-11-18T16:28:11.442" v="126" actId="478"/>
          <pc:sldLayoutMkLst>
            <pc:docMk/>
            <pc:sldMasterMk cId="0" sldId="2147483676"/>
            <pc:sldLayoutMk cId="0" sldId="2147483672"/>
          </pc:sldLayoutMkLst>
          <pc:grpChg chg="del">
            <ac:chgData name="Jonas Pangerl" userId="10b40ec2a24a8fac" providerId="LiveId" clId="{14295B91-8D42-421C-B2A9-E54EE5B78097}" dt="2024-11-18T16:28:11.442" v="126" actId="478"/>
            <ac:grpSpMkLst>
              <pc:docMk/>
              <pc:sldMasterMk cId="0" sldId="2147483676"/>
              <pc:sldLayoutMk cId="0" sldId="2147483672"/>
              <ac:grpSpMk id="4270" creationId="{00000000-0000-0000-0000-000000000000}"/>
            </ac:grpSpMkLst>
          </pc:grpChg>
        </pc:sldLayoutChg>
        <pc:sldLayoutChg chg="delSp mod">
          <pc:chgData name="Jonas Pangerl" userId="10b40ec2a24a8fac" providerId="LiveId" clId="{14295B91-8D42-421C-B2A9-E54EE5B78097}" dt="2024-11-18T16:28:15.422" v="127" actId="478"/>
          <pc:sldLayoutMkLst>
            <pc:docMk/>
            <pc:sldMasterMk cId="0" sldId="2147483676"/>
            <pc:sldLayoutMk cId="0" sldId="2147483673"/>
          </pc:sldLayoutMkLst>
          <pc:grpChg chg="del">
            <ac:chgData name="Jonas Pangerl" userId="10b40ec2a24a8fac" providerId="LiveId" clId="{14295B91-8D42-421C-B2A9-E54EE5B78097}" dt="2024-11-18T16:28:15.422" v="127" actId="478"/>
            <ac:grpSpMkLst>
              <pc:docMk/>
              <pc:sldMasterMk cId="0" sldId="2147483676"/>
              <pc:sldLayoutMk cId="0" sldId="2147483673"/>
              <ac:grpSpMk id="4595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g13bb5320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9" name="Google Shape;4669;g13bb5320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99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195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21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997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78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2980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784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129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44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67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5" name="Google Shape;4705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gf81d60d90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4" name="Google Shape;4864;gf81d60d90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795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434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765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38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435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59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6177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287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9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Google Shape;4686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936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041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65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04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919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18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745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840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11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6" name="Google Shape;5016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8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9" name="Google Shape;4719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476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0223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436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7087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826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6602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384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78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078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8322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192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5" name="Google Shape;4905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0073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0482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9128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4799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145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075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537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855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790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1557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546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96f4505b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96f4505b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508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229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27506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2132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g13c8e0a8c7a_0_15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7" name="Google Shape;5137;g13c8e0a8c7a_0_15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1821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g13c8e0a8c7a_0_15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7" name="Google Shape;5137;g13c8e0a8c7a_0_15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612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DE" dirty="0"/>
              <a:t>NS: </a:t>
            </a:r>
            <a:r>
              <a:rPr lang="de-DE" dirty="0" err="1"/>
              <a:t>Conservation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, </a:t>
            </a:r>
            <a:r>
              <a:rPr lang="de-DE" dirty="0" err="1"/>
              <a:t>momentum</a:t>
            </a:r>
            <a:r>
              <a:rPr lang="de-DE" dirty="0"/>
              <a:t> and </a:t>
            </a:r>
            <a:r>
              <a:rPr lang="de-DE" dirty="0" err="1"/>
              <a:t>energy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de-DE" dirty="0"/>
              <a:t>-NS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en-US" dirty="0"/>
              <a:t>describe changes in flow variables such as velocity, pressure, and temperature across the entire fluid domain continuously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transforms the continuous equations into algebraic equations by discretization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94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Focus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on </a:t>
            </a:r>
            <a:r>
              <a:rPr lang="de-DE" dirty="0" err="1"/>
              <a:t>unstructured</a:t>
            </a:r>
            <a:r>
              <a:rPr lang="de-DE" dirty="0"/>
              <a:t> </a:t>
            </a:r>
            <a:r>
              <a:rPr lang="de-DE" dirty="0" err="1"/>
              <a:t>grids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11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6" name="Google Shape;4666;p30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"/>
          <p:cNvSpPr txBox="1">
            <a:spLocks noGrp="1"/>
          </p:cNvSpPr>
          <p:nvPr>
            <p:ph type="title"/>
          </p:nvPr>
        </p:nvSpPr>
        <p:spPr>
          <a:xfrm>
            <a:off x="2440800" y="2336160"/>
            <a:ext cx="426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5" name="Google Shape;985;p3"/>
          <p:cNvSpPr txBox="1">
            <a:spLocks noGrp="1"/>
          </p:cNvSpPr>
          <p:nvPr>
            <p:ph type="subTitle" idx="1"/>
          </p:nvPr>
        </p:nvSpPr>
        <p:spPr>
          <a:xfrm>
            <a:off x="3003750" y="3339765"/>
            <a:ext cx="3136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6" name="Google Shape;986;p3"/>
          <p:cNvSpPr txBox="1">
            <a:spLocks noGrp="1"/>
          </p:cNvSpPr>
          <p:nvPr>
            <p:ph type="title" idx="2" hasCustomPrompt="1"/>
          </p:nvPr>
        </p:nvSpPr>
        <p:spPr>
          <a:xfrm>
            <a:off x="3527550" y="1105335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de-DE"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9"/>
          <p:cNvSpPr txBox="1">
            <a:spLocks noGrp="1"/>
          </p:cNvSpPr>
          <p:nvPr>
            <p:ph type="title"/>
          </p:nvPr>
        </p:nvSpPr>
        <p:spPr>
          <a:xfrm>
            <a:off x="4171950" y="2571750"/>
            <a:ext cx="4258800" cy="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"/>
          <p:cNvSpPr txBox="1">
            <a:spLocks noGrp="1"/>
          </p:cNvSpPr>
          <p:nvPr>
            <p:ph type="body" idx="1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"/>
          <p:cNvSpPr txBox="1">
            <a:spLocks noGrp="1"/>
          </p:cNvSpPr>
          <p:nvPr>
            <p:ph type="title" hasCustomPrompt="1"/>
          </p:nvPr>
        </p:nvSpPr>
        <p:spPr>
          <a:xfrm>
            <a:off x="71799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18" name="Google Shape;2118;p13"/>
          <p:cNvSpPr txBox="1">
            <a:spLocks noGrp="1"/>
          </p:cNvSpPr>
          <p:nvPr>
            <p:ph type="subTitle" idx="1"/>
          </p:nvPr>
        </p:nvSpPr>
        <p:spPr>
          <a:xfrm>
            <a:off x="1278450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13"/>
          <p:cNvSpPr txBox="1">
            <a:spLocks noGrp="1"/>
          </p:cNvSpPr>
          <p:nvPr>
            <p:ph type="subTitle" idx="2"/>
          </p:nvPr>
        </p:nvSpPr>
        <p:spPr>
          <a:xfrm>
            <a:off x="127844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0" name="Google Shape;2120;p13"/>
          <p:cNvSpPr txBox="1">
            <a:spLocks noGrp="1"/>
          </p:cNvSpPr>
          <p:nvPr>
            <p:ph type="title" idx="3" hasCustomPrompt="1"/>
          </p:nvPr>
        </p:nvSpPr>
        <p:spPr>
          <a:xfrm>
            <a:off x="459270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1" name="Google Shape;2121;p13"/>
          <p:cNvSpPr txBox="1">
            <a:spLocks noGrp="1"/>
          </p:cNvSpPr>
          <p:nvPr>
            <p:ph type="subTitle" idx="4"/>
          </p:nvPr>
        </p:nvSpPr>
        <p:spPr>
          <a:xfrm>
            <a:off x="5147526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13"/>
          <p:cNvSpPr txBox="1">
            <a:spLocks noGrp="1"/>
          </p:cNvSpPr>
          <p:nvPr>
            <p:ph type="subTitle" idx="5"/>
          </p:nvPr>
        </p:nvSpPr>
        <p:spPr>
          <a:xfrm>
            <a:off x="514751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3" name="Google Shape;2123;p13"/>
          <p:cNvSpPr txBox="1">
            <a:spLocks noGrp="1"/>
          </p:cNvSpPr>
          <p:nvPr>
            <p:ph type="title" idx="6" hasCustomPrompt="1"/>
          </p:nvPr>
        </p:nvSpPr>
        <p:spPr>
          <a:xfrm>
            <a:off x="71799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4" name="Google Shape;2124;p13"/>
          <p:cNvSpPr txBox="1">
            <a:spLocks noGrp="1"/>
          </p:cNvSpPr>
          <p:nvPr>
            <p:ph type="subTitle" idx="7"/>
          </p:nvPr>
        </p:nvSpPr>
        <p:spPr>
          <a:xfrm>
            <a:off x="1278450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3"/>
          <p:cNvSpPr txBox="1">
            <a:spLocks noGrp="1"/>
          </p:cNvSpPr>
          <p:nvPr>
            <p:ph type="subTitle" idx="8"/>
          </p:nvPr>
        </p:nvSpPr>
        <p:spPr>
          <a:xfrm>
            <a:off x="127844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6" name="Google Shape;2126;p13"/>
          <p:cNvSpPr txBox="1">
            <a:spLocks noGrp="1"/>
          </p:cNvSpPr>
          <p:nvPr>
            <p:ph type="title" idx="9" hasCustomPrompt="1"/>
          </p:nvPr>
        </p:nvSpPr>
        <p:spPr>
          <a:xfrm>
            <a:off x="459270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7" name="Google Shape;2127;p13"/>
          <p:cNvSpPr txBox="1">
            <a:spLocks noGrp="1"/>
          </p:cNvSpPr>
          <p:nvPr>
            <p:ph type="subTitle" idx="13"/>
          </p:nvPr>
        </p:nvSpPr>
        <p:spPr>
          <a:xfrm>
            <a:off x="5147526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13"/>
          <p:cNvSpPr txBox="1">
            <a:spLocks noGrp="1"/>
          </p:cNvSpPr>
          <p:nvPr>
            <p:ph type="subTitle" idx="14"/>
          </p:nvPr>
        </p:nvSpPr>
        <p:spPr>
          <a:xfrm>
            <a:off x="514751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9" name="Google Shape;2129;p13"/>
          <p:cNvSpPr txBox="1">
            <a:spLocks noGrp="1"/>
          </p:cNvSpPr>
          <p:nvPr>
            <p:ph type="title" idx="15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_1"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5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"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20"/>
          <p:cNvSpPr txBox="1">
            <a:spLocks noGrp="1"/>
          </p:cNvSpPr>
          <p:nvPr>
            <p:ph type="subTitle" idx="1"/>
          </p:nvPr>
        </p:nvSpPr>
        <p:spPr>
          <a:xfrm>
            <a:off x="1323393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254" name="Google Shape;3254;p20"/>
          <p:cNvSpPr txBox="1">
            <a:spLocks noGrp="1"/>
          </p:cNvSpPr>
          <p:nvPr>
            <p:ph type="subTitle" idx="2"/>
          </p:nvPr>
        </p:nvSpPr>
        <p:spPr>
          <a:xfrm>
            <a:off x="3498461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255" name="Google Shape;3255;p20"/>
          <p:cNvSpPr txBox="1">
            <a:spLocks noGrp="1"/>
          </p:cNvSpPr>
          <p:nvPr>
            <p:ph type="subTitle" idx="3"/>
          </p:nvPr>
        </p:nvSpPr>
        <p:spPr>
          <a:xfrm>
            <a:off x="5673519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256" name="Google Shape;3256;p20"/>
          <p:cNvSpPr txBox="1">
            <a:spLocks noGrp="1"/>
          </p:cNvSpPr>
          <p:nvPr>
            <p:ph type="subTitle" idx="4"/>
          </p:nvPr>
        </p:nvSpPr>
        <p:spPr>
          <a:xfrm>
            <a:off x="1323381" y="3283950"/>
            <a:ext cx="21471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7" name="Google Shape;3257;p20"/>
          <p:cNvSpPr txBox="1">
            <a:spLocks noGrp="1"/>
          </p:cNvSpPr>
          <p:nvPr>
            <p:ph type="subTitle" idx="5"/>
          </p:nvPr>
        </p:nvSpPr>
        <p:spPr>
          <a:xfrm>
            <a:off x="3498449" y="3284165"/>
            <a:ext cx="21471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8" name="Google Shape;3258;p20"/>
          <p:cNvSpPr txBox="1">
            <a:spLocks noGrp="1"/>
          </p:cNvSpPr>
          <p:nvPr>
            <p:ph type="subTitle" idx="6"/>
          </p:nvPr>
        </p:nvSpPr>
        <p:spPr>
          <a:xfrm>
            <a:off x="5673506" y="3284165"/>
            <a:ext cx="21471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9" name="Google Shape;3259;p20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22"/>
          <p:cNvSpPr txBox="1">
            <a:spLocks noGrp="1"/>
          </p:cNvSpPr>
          <p:nvPr>
            <p:ph type="subTitle" idx="1"/>
          </p:nvPr>
        </p:nvSpPr>
        <p:spPr>
          <a:xfrm>
            <a:off x="2686051" y="1635452"/>
            <a:ext cx="2872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4" name="Google Shape;3594;p22"/>
          <p:cNvSpPr txBox="1">
            <a:spLocks noGrp="1"/>
          </p:cNvSpPr>
          <p:nvPr>
            <p:ph type="subTitle" idx="2"/>
          </p:nvPr>
        </p:nvSpPr>
        <p:spPr>
          <a:xfrm>
            <a:off x="2686061" y="3231372"/>
            <a:ext cx="2872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22"/>
          <p:cNvSpPr txBox="1">
            <a:spLocks noGrp="1"/>
          </p:cNvSpPr>
          <p:nvPr>
            <p:ph type="subTitle" idx="3"/>
          </p:nvPr>
        </p:nvSpPr>
        <p:spPr>
          <a:xfrm>
            <a:off x="5558220" y="1635450"/>
            <a:ext cx="2872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6" name="Google Shape;3596;p22"/>
          <p:cNvSpPr txBox="1">
            <a:spLocks noGrp="1"/>
          </p:cNvSpPr>
          <p:nvPr>
            <p:ph type="subTitle" idx="4"/>
          </p:nvPr>
        </p:nvSpPr>
        <p:spPr>
          <a:xfrm>
            <a:off x="5558220" y="3231370"/>
            <a:ext cx="28722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22"/>
          <p:cNvSpPr txBox="1">
            <a:spLocks noGrp="1"/>
          </p:cNvSpPr>
          <p:nvPr>
            <p:ph type="subTitle" idx="5"/>
          </p:nvPr>
        </p:nvSpPr>
        <p:spPr>
          <a:xfrm>
            <a:off x="2686050" y="2110777"/>
            <a:ext cx="287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8" name="Google Shape;3598;p22"/>
          <p:cNvSpPr txBox="1">
            <a:spLocks noGrp="1"/>
          </p:cNvSpPr>
          <p:nvPr>
            <p:ph type="subTitle" idx="6"/>
          </p:nvPr>
        </p:nvSpPr>
        <p:spPr>
          <a:xfrm>
            <a:off x="2686050" y="3706701"/>
            <a:ext cx="287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22"/>
          <p:cNvSpPr txBox="1">
            <a:spLocks noGrp="1"/>
          </p:cNvSpPr>
          <p:nvPr>
            <p:ph type="subTitle" idx="7"/>
          </p:nvPr>
        </p:nvSpPr>
        <p:spPr>
          <a:xfrm>
            <a:off x="5558221" y="2110775"/>
            <a:ext cx="287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0" name="Google Shape;3600;p22"/>
          <p:cNvSpPr txBox="1">
            <a:spLocks noGrp="1"/>
          </p:cNvSpPr>
          <p:nvPr>
            <p:ph type="subTitle" idx="8"/>
          </p:nvPr>
        </p:nvSpPr>
        <p:spPr>
          <a:xfrm>
            <a:off x="5558218" y="3706699"/>
            <a:ext cx="2872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1" name="Google Shape;3601;p2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24"/>
          <p:cNvSpPr txBox="1">
            <a:spLocks noGrp="1"/>
          </p:cNvSpPr>
          <p:nvPr>
            <p:ph type="subTitle" idx="1"/>
          </p:nvPr>
        </p:nvSpPr>
        <p:spPr>
          <a:xfrm>
            <a:off x="715353" y="13021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5" name="Google Shape;3935;p24"/>
          <p:cNvSpPr txBox="1">
            <a:spLocks noGrp="1"/>
          </p:cNvSpPr>
          <p:nvPr>
            <p:ph type="subTitle" idx="2"/>
          </p:nvPr>
        </p:nvSpPr>
        <p:spPr>
          <a:xfrm>
            <a:off x="3438750" y="13021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6" name="Google Shape;3936;p24"/>
          <p:cNvSpPr txBox="1">
            <a:spLocks noGrp="1"/>
          </p:cNvSpPr>
          <p:nvPr>
            <p:ph type="subTitle" idx="3"/>
          </p:nvPr>
        </p:nvSpPr>
        <p:spPr>
          <a:xfrm>
            <a:off x="715353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7" name="Google Shape;3937;p24"/>
          <p:cNvSpPr txBox="1">
            <a:spLocks noGrp="1"/>
          </p:cNvSpPr>
          <p:nvPr>
            <p:ph type="subTitle" idx="4"/>
          </p:nvPr>
        </p:nvSpPr>
        <p:spPr>
          <a:xfrm>
            <a:off x="3438750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8" name="Google Shape;3938;p24"/>
          <p:cNvSpPr txBox="1">
            <a:spLocks noGrp="1"/>
          </p:cNvSpPr>
          <p:nvPr>
            <p:ph type="subTitle" idx="5"/>
          </p:nvPr>
        </p:nvSpPr>
        <p:spPr>
          <a:xfrm>
            <a:off x="715353" y="17965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9" name="Google Shape;3939;p24"/>
          <p:cNvSpPr txBox="1">
            <a:spLocks noGrp="1"/>
          </p:cNvSpPr>
          <p:nvPr>
            <p:ph type="subTitle" idx="6"/>
          </p:nvPr>
        </p:nvSpPr>
        <p:spPr>
          <a:xfrm>
            <a:off x="3438750" y="17965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24"/>
          <p:cNvSpPr txBox="1">
            <a:spLocks noGrp="1"/>
          </p:cNvSpPr>
          <p:nvPr>
            <p:ph type="subTitle" idx="7"/>
          </p:nvPr>
        </p:nvSpPr>
        <p:spPr>
          <a:xfrm>
            <a:off x="715353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1" name="Google Shape;3941;p24"/>
          <p:cNvSpPr txBox="1">
            <a:spLocks noGrp="1"/>
          </p:cNvSpPr>
          <p:nvPr>
            <p:ph type="subTitle" idx="8"/>
          </p:nvPr>
        </p:nvSpPr>
        <p:spPr>
          <a:xfrm>
            <a:off x="3438750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2" name="Google Shape;3942;p24"/>
          <p:cNvSpPr txBox="1">
            <a:spLocks noGrp="1"/>
          </p:cNvSpPr>
          <p:nvPr>
            <p:ph type="subTitle" idx="9"/>
          </p:nvPr>
        </p:nvSpPr>
        <p:spPr>
          <a:xfrm>
            <a:off x="6164062" y="13021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3" name="Google Shape;3943;p24"/>
          <p:cNvSpPr txBox="1">
            <a:spLocks noGrp="1"/>
          </p:cNvSpPr>
          <p:nvPr>
            <p:ph type="subTitle" idx="13"/>
          </p:nvPr>
        </p:nvSpPr>
        <p:spPr>
          <a:xfrm>
            <a:off x="6164062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4" name="Google Shape;3944;p24"/>
          <p:cNvSpPr txBox="1">
            <a:spLocks noGrp="1"/>
          </p:cNvSpPr>
          <p:nvPr>
            <p:ph type="subTitle" idx="14"/>
          </p:nvPr>
        </p:nvSpPr>
        <p:spPr>
          <a:xfrm>
            <a:off x="6164062" y="17965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5" name="Google Shape;3945;p24"/>
          <p:cNvSpPr txBox="1">
            <a:spLocks noGrp="1"/>
          </p:cNvSpPr>
          <p:nvPr>
            <p:ph type="subTitle" idx="15"/>
          </p:nvPr>
        </p:nvSpPr>
        <p:spPr>
          <a:xfrm>
            <a:off x="6164062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6" name="Google Shape;3946;p24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diowide"/>
              <a:buNone/>
              <a:defRPr sz="36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9" r:id="rId5"/>
    <p:sldLayoutId id="2147483661" r:id="rId6"/>
    <p:sldLayoutId id="2147483666" r:id="rId7"/>
    <p:sldLayoutId id="2147483668" r:id="rId8"/>
    <p:sldLayoutId id="2147483670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63" name="Google Shape;4663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p31"/>
          <p:cNvSpPr txBox="1">
            <a:spLocks noGrp="1"/>
          </p:cNvSpPr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400" dirty="0"/>
              <a:t>CFD in </a:t>
            </a:r>
            <a:r>
              <a:rPr lang="de-DE" sz="4400" dirty="0" err="1"/>
              <a:t>the</a:t>
            </a:r>
            <a:r>
              <a:rPr lang="de-DE" sz="4400" dirty="0"/>
              <a:t> </a:t>
            </a:r>
            <a:r>
              <a:rPr lang="de-DE" sz="4400" dirty="0" err="1"/>
              <a:t>Scope</a:t>
            </a:r>
            <a:r>
              <a:rPr lang="de-DE" sz="4400" dirty="0"/>
              <a:t> </a:t>
            </a:r>
            <a:r>
              <a:rPr lang="de-DE" sz="4400" dirty="0" err="1"/>
              <a:t>of</a:t>
            </a:r>
            <a:r>
              <a:rPr lang="de-DE" sz="4400" dirty="0"/>
              <a:t> </a:t>
            </a:r>
            <a:r>
              <a:rPr lang="de-DE" sz="4400" dirty="0" err="1"/>
              <a:t>Race</a:t>
            </a:r>
            <a:r>
              <a:rPr lang="de-DE" sz="4400" dirty="0"/>
              <a:t> Car Development</a:t>
            </a:r>
            <a:br>
              <a:rPr lang="de-DE" sz="3600" dirty="0"/>
            </a:br>
            <a:r>
              <a:rPr lang="de-DE" sz="1400" dirty="0"/>
              <a:t>A </a:t>
            </a:r>
            <a:r>
              <a:rPr lang="de-DE" sz="1400" dirty="0" err="1"/>
              <a:t>tool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Aerodynamic</a:t>
            </a:r>
            <a:r>
              <a:rPr lang="de-DE" sz="1400" dirty="0"/>
              <a:t> Mastery</a:t>
            </a:r>
            <a:endParaRPr sz="3000" dirty="0"/>
          </a:p>
        </p:txBody>
      </p:sp>
      <p:sp>
        <p:nvSpPr>
          <p:cNvPr id="4672" name="Google Shape;4672;p31"/>
          <p:cNvSpPr txBox="1">
            <a:spLocks noGrp="1"/>
          </p:cNvSpPr>
          <p:nvPr>
            <p:ph type="subTitle" idx="1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Jonas Pangerl</a:t>
            </a:r>
            <a:endParaRPr dirty="0"/>
          </a:p>
        </p:txBody>
      </p:sp>
      <p:cxnSp>
        <p:nvCxnSpPr>
          <p:cNvPr id="4673" name="Google Shape;4673;p31"/>
          <p:cNvCxnSpPr/>
          <p:nvPr/>
        </p:nvCxnSpPr>
        <p:spPr>
          <a:xfrm>
            <a:off x="2082600" y="4124475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Solving Process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2" name="Google Shape;5060;p55">
            <a:extLst>
              <a:ext uri="{FF2B5EF4-FFF2-40B4-BE49-F238E27FC236}">
                <a16:creationId xmlns:a16="http://schemas.microsoft.com/office/drawing/2014/main" id="{91A2EFF4-C9D1-8167-25F3-A9B8DCB7B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864727"/>
              </p:ext>
            </p:extLst>
          </p:nvPr>
        </p:nvGraphicFramePr>
        <p:xfrm>
          <a:off x="631914" y="1481125"/>
          <a:ext cx="7737618" cy="2514480"/>
        </p:xfrm>
        <a:graphic>
          <a:graphicData uri="http://schemas.openxmlformats.org/drawingml/2006/table">
            <a:tbl>
              <a:tblPr>
                <a:noFill/>
                <a:tableStyleId>{CD6B5441-71F8-4839-9F45-F76BBEA7D046}</a:tableStyleId>
              </a:tblPr>
              <a:tblGrid>
                <a:gridCol w="3868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8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Segregated Solver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Coupled Solver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Variables solved sequentially.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E.g. First u, then p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Variables solved simultaneously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No direct link between variables in equations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Needs correction steps to </a:t>
                      </a:r>
                      <a:r>
                        <a:rPr lang="en-GB" sz="1200" b="0" i="0" u="none" strike="noStrike" cap="none" noProof="0" dirty="0" err="1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fullfill</a:t>
                      </a: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 continuity equation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Accounts for interaction between variables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Memory efficient, less computational power per iteration (time to solve equations in one iteration)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Requires more memory and more computational power per iteration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May converge slower (more iterations)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Converges faster (fewer iterations)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99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Solving Process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5A72F1CA-9EEE-12FE-724D-4871BD38D897}"/>
              </a:ext>
            </a:extLst>
          </p:cNvPr>
          <p:cNvSpPr txBox="1"/>
          <p:nvPr/>
        </p:nvSpPr>
        <p:spPr>
          <a:xfrm>
            <a:off x="836032" y="1339214"/>
            <a:ext cx="5932757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Possible to solve Navier-Stokes equations directly, but it requires: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Resolving all turbulent structures in the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Very fine meshes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Time-resolved simulations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Not possible for most engineering applications in feasible time and with usual computational resources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What can be done to overcome that issue: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Model (some) turbulent structures 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Wingdings" panose="05000000000000000000" pitchFamily="2" charset="2"/>
              </a:rPr>
              <a:t> coarser meshes</a:t>
            </a: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Calculate time-averaged result</a:t>
            </a:r>
          </a:p>
        </p:txBody>
      </p:sp>
      <p:pic>
        <p:nvPicPr>
          <p:cNvPr id="6" name="Grafik 5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2B5C3FC-5C4D-BC9E-05DD-C6A251A7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457" y="2840787"/>
            <a:ext cx="4605461" cy="221062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FDF9F2-F5D1-A522-827E-30CB5EEAEF28}"/>
              </a:ext>
            </a:extLst>
          </p:cNvPr>
          <p:cNvSpPr txBox="1"/>
          <p:nvPr/>
        </p:nvSpPr>
        <p:spPr>
          <a:xfrm>
            <a:off x="7387974" y="4928056"/>
            <a:ext cx="1835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Image: https://www.bdsimulab.com/</a:t>
            </a:r>
          </a:p>
        </p:txBody>
      </p:sp>
    </p:spTree>
    <p:extLst>
      <p:ext uri="{BB962C8B-B14F-4D97-AF65-F5344CB8AC3E}">
        <p14:creationId xmlns:p14="http://schemas.microsoft.com/office/powerpoint/2010/main" val="384059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Solving Process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2" name="Google Shape;5060;p55">
            <a:extLst>
              <a:ext uri="{FF2B5EF4-FFF2-40B4-BE49-F238E27FC236}">
                <a16:creationId xmlns:a16="http://schemas.microsoft.com/office/drawing/2014/main" id="{91A2EFF4-C9D1-8167-25F3-A9B8DCB7B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181906"/>
              </p:ext>
            </p:extLst>
          </p:nvPr>
        </p:nvGraphicFramePr>
        <p:xfrm>
          <a:off x="631914" y="1481125"/>
          <a:ext cx="5216902" cy="2910750"/>
        </p:xfrm>
        <a:graphic>
          <a:graphicData uri="http://schemas.openxmlformats.org/drawingml/2006/table">
            <a:tbl>
              <a:tblPr>
                <a:noFill/>
                <a:tableStyleId>{CD6B5441-71F8-4839-9F45-F76BBEA7D046}</a:tableStyleId>
              </a:tblPr>
              <a:tblGrid>
                <a:gridCol w="260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20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Transient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RANS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Time-resolved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Resolved time-dependant flow structures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Time-averaged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Mean flow characteristics, does not capture time dependant effects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High computational cost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Low computational cost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Turbulence resolved or minimally modelled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Modelled Turbulence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Best for dynamic flows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Best for steady-state flows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Needs a very fine mesh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Coarser meshes possible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120119"/>
                  </a:ext>
                </a:extLst>
              </a:tr>
            </a:tbl>
          </a:graphicData>
        </a:graphic>
      </p:graphicFrame>
      <p:pic>
        <p:nvPicPr>
          <p:cNvPr id="7" name="Grafik 6" descr="Ein Bild, das Regenbogen, Farbigkeit, Screenshot, lila enthält.&#10;&#10;Automatisch generierte Beschreibung">
            <a:extLst>
              <a:ext uri="{FF2B5EF4-FFF2-40B4-BE49-F238E27FC236}">
                <a16:creationId xmlns:a16="http://schemas.microsoft.com/office/drawing/2014/main" id="{052FBD11-3C2A-0701-0573-97D8DF58D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62" y="1918563"/>
            <a:ext cx="3163538" cy="247331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907D69F-AFDA-9B5A-E10B-3EFD86FB6248}"/>
              </a:ext>
            </a:extLst>
          </p:cNvPr>
          <p:cNvSpPr txBox="1"/>
          <p:nvPr/>
        </p:nvSpPr>
        <p:spPr>
          <a:xfrm>
            <a:off x="6066263" y="2013800"/>
            <a:ext cx="2921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RANS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ECC9F0C-963E-05AF-D236-96590EA814FF}"/>
              </a:ext>
            </a:extLst>
          </p:cNvPr>
          <p:cNvSpPr txBox="1"/>
          <p:nvPr/>
        </p:nvSpPr>
        <p:spPr>
          <a:xfrm>
            <a:off x="6066263" y="3202837"/>
            <a:ext cx="2921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noProof="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Large-Eddy Simulation (LES)</a:t>
            </a:r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2917970-FBC6-4CFC-4A28-4DE0654221E6}"/>
              </a:ext>
            </a:extLst>
          </p:cNvPr>
          <p:cNvSpPr txBox="1"/>
          <p:nvPr/>
        </p:nvSpPr>
        <p:spPr>
          <a:xfrm>
            <a:off x="7368924" y="4928056"/>
            <a:ext cx="18359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Image: erdkunde.narkive.de</a:t>
            </a:r>
          </a:p>
        </p:txBody>
      </p:sp>
    </p:spTree>
    <p:extLst>
      <p:ext uri="{BB962C8B-B14F-4D97-AF65-F5344CB8AC3E}">
        <p14:creationId xmlns:p14="http://schemas.microsoft.com/office/powerpoint/2010/main" val="33117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680;p32">
            <a:extLst>
              <a:ext uri="{FF2B5EF4-FFF2-40B4-BE49-F238E27FC236}">
                <a16:creationId xmlns:a16="http://schemas.microsoft.com/office/drawing/2014/main" id="{32CAFF19-FD65-1740-326B-5C8A615F1DC2}"/>
              </a:ext>
            </a:extLst>
          </p:cNvPr>
          <p:cNvSpPr txBox="1"/>
          <p:nvPr/>
        </p:nvSpPr>
        <p:spPr>
          <a:xfrm>
            <a:off x="683633" y="1186814"/>
            <a:ext cx="5209787" cy="263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How can the effect of turbulence on the flow be modelled?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Boussinesq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Approximation: Turbulent stress can be expressed like shear stress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Dynamic viscosity in the equations is replaced by the sum of laminar viscosity and turbulent viscosity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How can the turbulent viscosity be calculated?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Turbulence models are used to estimate the amount of turbulence with information from the flow quantities (velocity, shear)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Those models try to mimic the effect of turbulence on the flow quantities and are based on experiments which are used to “tune” the coefficients used in the model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B54723-A1BF-B2C8-CF05-B8E48DED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17890" y="1918563"/>
            <a:ext cx="3088681" cy="24733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0E43764-3EBA-C719-DCF1-40C1716D9D3C}"/>
              </a:ext>
            </a:extLst>
          </p:cNvPr>
          <p:cNvSpPr txBox="1"/>
          <p:nvPr/>
        </p:nvSpPr>
        <p:spPr>
          <a:xfrm>
            <a:off x="6017890" y="1696189"/>
            <a:ext cx="3088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dk1"/>
                </a:solidFill>
                <a:latin typeface="Audiowide"/>
                <a:sym typeface="Audiowide"/>
              </a:rPr>
              <a:t>Laminar</a:t>
            </a:r>
            <a:endParaRPr lang="en-GB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D6BB39-BFE8-1F27-2886-3D00D70728E6}"/>
              </a:ext>
            </a:extLst>
          </p:cNvPr>
          <p:cNvSpPr txBox="1"/>
          <p:nvPr/>
        </p:nvSpPr>
        <p:spPr>
          <a:xfrm>
            <a:off x="6017889" y="3044032"/>
            <a:ext cx="3088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dk1"/>
                </a:solidFill>
                <a:latin typeface="Audiowide"/>
                <a:sym typeface="Audiowide"/>
              </a:rPr>
              <a:t>Turbulent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28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rafik 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FDD6B267-4B9E-F790-22A5-85AA3821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20" y="1537723"/>
            <a:ext cx="5785757" cy="272570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59174F2-FB49-15CE-EDC2-993B5308B6AE}"/>
              </a:ext>
            </a:extLst>
          </p:cNvPr>
          <p:cNvSpPr txBox="1"/>
          <p:nvPr/>
        </p:nvSpPr>
        <p:spPr>
          <a:xfrm>
            <a:off x="3027659" y="1278819"/>
            <a:ext cx="3088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dk1"/>
                </a:solidFill>
                <a:latin typeface="Audiowide"/>
                <a:sym typeface="Audiowide"/>
              </a:rPr>
              <a:t>Model Energy Spectra</a:t>
            </a:r>
            <a:endParaRPr lang="en-GB" dirty="0"/>
          </a:p>
        </p:txBody>
      </p:sp>
      <p:sp>
        <p:nvSpPr>
          <p:cNvPr id="12" name="Google Shape;5001;p52">
            <a:extLst>
              <a:ext uri="{FF2B5EF4-FFF2-40B4-BE49-F238E27FC236}">
                <a16:creationId xmlns:a16="http://schemas.microsoft.com/office/drawing/2014/main" id="{3859BD8D-7766-5D44-E4E2-2D08C9B76D53}"/>
              </a:ext>
            </a:extLst>
          </p:cNvPr>
          <p:cNvSpPr txBox="1"/>
          <p:nvPr/>
        </p:nvSpPr>
        <p:spPr>
          <a:xfrm>
            <a:off x="43543" y="1278819"/>
            <a:ext cx="1932214" cy="62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Energy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of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Eddies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(Eddy = „</a:t>
            </a:r>
            <a:r>
              <a:rPr lang="de-DE" sz="10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single</a:t>
            </a: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turbulent </a:t>
            </a:r>
            <a:r>
              <a:rPr lang="de-DE" sz="10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structure</a:t>
            </a: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“)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3" name="Google Shape;5011;p52">
            <a:extLst>
              <a:ext uri="{FF2B5EF4-FFF2-40B4-BE49-F238E27FC236}">
                <a16:creationId xmlns:a16="http://schemas.microsoft.com/office/drawing/2014/main" id="{20B5418D-C111-07EE-FA2D-A8DDF6057F9E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009650" y="1904845"/>
            <a:ext cx="669470" cy="80025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5001;p52">
            <a:extLst>
              <a:ext uri="{FF2B5EF4-FFF2-40B4-BE49-F238E27FC236}">
                <a16:creationId xmlns:a16="http://schemas.microsoft.com/office/drawing/2014/main" id="{4B4C1EAB-7287-30CD-08FD-1EE58C8CDEA3}"/>
              </a:ext>
            </a:extLst>
          </p:cNvPr>
          <p:cNvSpPr txBox="1"/>
          <p:nvPr/>
        </p:nvSpPr>
        <p:spPr>
          <a:xfrm>
            <a:off x="4764421" y="4604000"/>
            <a:ext cx="1932214" cy="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Wave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length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(1/Eddy Size)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7" name="Google Shape;5011;p52">
            <a:extLst>
              <a:ext uri="{FF2B5EF4-FFF2-40B4-BE49-F238E27FC236}">
                <a16:creationId xmlns:a16="http://schemas.microsoft.com/office/drawing/2014/main" id="{B7454CA6-B33C-04C2-E957-59C7AB223B7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844143" y="4193440"/>
            <a:ext cx="886385" cy="41056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5001;p52">
            <a:extLst>
              <a:ext uri="{FF2B5EF4-FFF2-40B4-BE49-F238E27FC236}">
                <a16:creationId xmlns:a16="http://schemas.microsoft.com/office/drawing/2014/main" id="{89124A1C-A01F-9702-A445-E64518D27A84}"/>
              </a:ext>
            </a:extLst>
          </p:cNvPr>
          <p:cNvSpPr txBox="1"/>
          <p:nvPr/>
        </p:nvSpPr>
        <p:spPr>
          <a:xfrm>
            <a:off x="1543191" y="4198015"/>
            <a:ext cx="1932214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Large Eddies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6" name="Google Shape;5001;p52">
            <a:extLst>
              <a:ext uri="{FF2B5EF4-FFF2-40B4-BE49-F238E27FC236}">
                <a16:creationId xmlns:a16="http://schemas.microsoft.com/office/drawing/2014/main" id="{5DFD22CB-6225-0EA7-AAB5-F8B9CB2E2D49}"/>
              </a:ext>
            </a:extLst>
          </p:cNvPr>
          <p:cNvSpPr txBox="1"/>
          <p:nvPr/>
        </p:nvSpPr>
        <p:spPr>
          <a:xfrm>
            <a:off x="6116340" y="4198015"/>
            <a:ext cx="1932214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Small Eddies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9" name="Google Shape;5001;p52">
            <a:extLst>
              <a:ext uri="{FF2B5EF4-FFF2-40B4-BE49-F238E27FC236}">
                <a16:creationId xmlns:a16="http://schemas.microsoft.com/office/drawing/2014/main" id="{501F9C08-C769-00CA-5A73-1288DD841D61}"/>
              </a:ext>
            </a:extLst>
          </p:cNvPr>
          <p:cNvSpPr txBox="1"/>
          <p:nvPr/>
        </p:nvSpPr>
        <p:spPr>
          <a:xfrm>
            <a:off x="7282543" y="1586596"/>
            <a:ext cx="1289957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High Energy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0" name="Google Shape;5001;p52">
            <a:extLst>
              <a:ext uri="{FF2B5EF4-FFF2-40B4-BE49-F238E27FC236}">
                <a16:creationId xmlns:a16="http://schemas.microsoft.com/office/drawing/2014/main" id="{F103E89D-26AC-A11E-1E18-C97886BC7B15}"/>
              </a:ext>
            </a:extLst>
          </p:cNvPr>
          <p:cNvSpPr txBox="1"/>
          <p:nvPr/>
        </p:nvSpPr>
        <p:spPr>
          <a:xfrm>
            <a:off x="7282542" y="3624773"/>
            <a:ext cx="1289957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Low Energy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37B090D-DC85-5EAA-6E40-0DF96B6D509C}"/>
              </a:ext>
            </a:extLst>
          </p:cNvPr>
          <p:cNvCxnSpPr>
            <a:cxnSpLocks/>
          </p:cNvCxnSpPr>
          <p:nvPr/>
        </p:nvCxnSpPr>
        <p:spPr>
          <a:xfrm flipH="1">
            <a:off x="3027659" y="4290640"/>
            <a:ext cx="35527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D910AEC-D9F9-08CB-E6F0-70C857CB7DFB}"/>
              </a:ext>
            </a:extLst>
          </p:cNvPr>
          <p:cNvCxnSpPr>
            <a:cxnSpLocks/>
          </p:cNvCxnSpPr>
          <p:nvPr/>
        </p:nvCxnSpPr>
        <p:spPr>
          <a:xfrm flipV="1">
            <a:off x="7866360" y="1837624"/>
            <a:ext cx="0" cy="165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2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7" name="Pfeil: nach rechts 4806">
            <a:extLst>
              <a:ext uri="{FF2B5EF4-FFF2-40B4-BE49-F238E27FC236}">
                <a16:creationId xmlns:a16="http://schemas.microsoft.com/office/drawing/2014/main" id="{BE458BE3-98C1-E7DB-EB32-3A680F7C9A38}"/>
              </a:ext>
            </a:extLst>
          </p:cNvPr>
          <p:cNvSpPr/>
          <p:nvPr/>
        </p:nvSpPr>
        <p:spPr>
          <a:xfrm>
            <a:off x="231289" y="2266371"/>
            <a:ext cx="1368573" cy="178856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08" name="Google Shape;5001;p52">
            <a:extLst>
              <a:ext uri="{FF2B5EF4-FFF2-40B4-BE49-F238E27FC236}">
                <a16:creationId xmlns:a16="http://schemas.microsoft.com/office/drawing/2014/main" id="{458E9956-2023-5CB8-1787-73359B2227C4}"/>
              </a:ext>
            </a:extLst>
          </p:cNvPr>
          <p:cNvSpPr txBox="1"/>
          <p:nvPr/>
        </p:nvSpPr>
        <p:spPr>
          <a:xfrm>
            <a:off x="-137982" y="3231294"/>
            <a:ext cx="1932214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Energy </a:t>
            </a:r>
            <a:r>
              <a:rPr lang="de-DE" sz="18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Injection</a:t>
            </a:r>
            <a:endParaRPr sz="18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809" name="Pfeil: nach rechts 4808">
            <a:extLst>
              <a:ext uri="{FF2B5EF4-FFF2-40B4-BE49-F238E27FC236}">
                <a16:creationId xmlns:a16="http://schemas.microsoft.com/office/drawing/2014/main" id="{BA027F18-1634-1498-D1E4-E20DBBE4BBD6}"/>
              </a:ext>
            </a:extLst>
          </p:cNvPr>
          <p:cNvSpPr/>
          <p:nvPr/>
        </p:nvSpPr>
        <p:spPr>
          <a:xfrm>
            <a:off x="7217619" y="1715070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0" name="Pfeil: nach rechts 4809">
            <a:extLst>
              <a:ext uri="{FF2B5EF4-FFF2-40B4-BE49-F238E27FC236}">
                <a16:creationId xmlns:a16="http://schemas.microsoft.com/office/drawing/2014/main" id="{2625FC67-1A34-5CA5-0639-B65F76BA8175}"/>
              </a:ext>
            </a:extLst>
          </p:cNvPr>
          <p:cNvSpPr/>
          <p:nvPr/>
        </p:nvSpPr>
        <p:spPr>
          <a:xfrm>
            <a:off x="7217619" y="2220769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1" name="Pfeil: nach rechts 4810">
            <a:extLst>
              <a:ext uri="{FF2B5EF4-FFF2-40B4-BE49-F238E27FC236}">
                <a16:creationId xmlns:a16="http://schemas.microsoft.com/office/drawing/2014/main" id="{7F91761E-683D-315E-C026-17A9FAF6FB99}"/>
              </a:ext>
            </a:extLst>
          </p:cNvPr>
          <p:cNvSpPr/>
          <p:nvPr/>
        </p:nvSpPr>
        <p:spPr>
          <a:xfrm>
            <a:off x="7217619" y="2720516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2" name="Pfeil: nach rechts 4811">
            <a:extLst>
              <a:ext uri="{FF2B5EF4-FFF2-40B4-BE49-F238E27FC236}">
                <a16:creationId xmlns:a16="http://schemas.microsoft.com/office/drawing/2014/main" id="{832541EB-37A2-D8F7-6B08-1DDA8371ABC1}"/>
              </a:ext>
            </a:extLst>
          </p:cNvPr>
          <p:cNvSpPr/>
          <p:nvPr/>
        </p:nvSpPr>
        <p:spPr>
          <a:xfrm>
            <a:off x="7212730" y="3214203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3" name="Pfeil: nach rechts 4812">
            <a:extLst>
              <a:ext uri="{FF2B5EF4-FFF2-40B4-BE49-F238E27FC236}">
                <a16:creationId xmlns:a16="http://schemas.microsoft.com/office/drawing/2014/main" id="{CE065887-9E7E-70C5-2A12-336E3654A885}"/>
              </a:ext>
            </a:extLst>
          </p:cNvPr>
          <p:cNvSpPr/>
          <p:nvPr/>
        </p:nvSpPr>
        <p:spPr>
          <a:xfrm>
            <a:off x="7212730" y="3719902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4" name="Pfeil: nach rechts 4813">
            <a:extLst>
              <a:ext uri="{FF2B5EF4-FFF2-40B4-BE49-F238E27FC236}">
                <a16:creationId xmlns:a16="http://schemas.microsoft.com/office/drawing/2014/main" id="{07D066BE-ABBE-2213-33D1-48F13D7FEEBA}"/>
              </a:ext>
            </a:extLst>
          </p:cNvPr>
          <p:cNvSpPr/>
          <p:nvPr/>
        </p:nvSpPr>
        <p:spPr>
          <a:xfrm>
            <a:off x="7212730" y="4219649"/>
            <a:ext cx="464891" cy="38074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5" name="Google Shape;5001;p52">
            <a:extLst>
              <a:ext uri="{FF2B5EF4-FFF2-40B4-BE49-F238E27FC236}">
                <a16:creationId xmlns:a16="http://schemas.microsoft.com/office/drawing/2014/main" id="{9FEB0203-1F4B-0457-4D7F-633B59699610}"/>
              </a:ext>
            </a:extLst>
          </p:cNvPr>
          <p:cNvSpPr txBox="1"/>
          <p:nvPr/>
        </p:nvSpPr>
        <p:spPr>
          <a:xfrm>
            <a:off x="7632430" y="3233215"/>
            <a:ext cx="1615640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Energy Dissipation </a:t>
            </a:r>
            <a:r>
              <a:rPr lang="de-DE" sz="18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into</a:t>
            </a:r>
            <a:r>
              <a:rPr lang="de-DE" sz="1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heat</a:t>
            </a:r>
            <a:endParaRPr sz="18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4817" name="Gerade Verbindung mit Pfeil 4816">
            <a:extLst>
              <a:ext uri="{FF2B5EF4-FFF2-40B4-BE49-F238E27FC236}">
                <a16:creationId xmlns:a16="http://schemas.microsoft.com/office/drawing/2014/main" id="{A4738869-C961-E9DE-A344-2D3A02F4BB5E}"/>
              </a:ext>
            </a:extLst>
          </p:cNvPr>
          <p:cNvCxnSpPr/>
          <p:nvPr/>
        </p:nvCxnSpPr>
        <p:spPr>
          <a:xfrm flipV="1">
            <a:off x="1543722" y="4797911"/>
            <a:ext cx="54512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18" name="Google Shape;5001;p52">
            <a:extLst>
              <a:ext uri="{FF2B5EF4-FFF2-40B4-BE49-F238E27FC236}">
                <a16:creationId xmlns:a16="http://schemas.microsoft.com/office/drawing/2014/main" id="{E689A333-AAE3-364D-8C5D-15F5C0A09482}"/>
              </a:ext>
            </a:extLst>
          </p:cNvPr>
          <p:cNvSpPr txBox="1"/>
          <p:nvPr/>
        </p:nvSpPr>
        <p:spPr>
          <a:xfrm>
            <a:off x="2820884" y="4954572"/>
            <a:ext cx="2638293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Energy Cascade</a:t>
            </a:r>
            <a:endParaRPr sz="18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819" name="Google Shape;5001;p52">
            <a:extLst>
              <a:ext uri="{FF2B5EF4-FFF2-40B4-BE49-F238E27FC236}">
                <a16:creationId xmlns:a16="http://schemas.microsoft.com/office/drawing/2014/main" id="{335F3E60-6DE4-D211-0885-E3489F4877AA}"/>
              </a:ext>
            </a:extLst>
          </p:cNvPr>
          <p:cNvSpPr txBox="1"/>
          <p:nvPr/>
        </p:nvSpPr>
        <p:spPr>
          <a:xfrm>
            <a:off x="5631628" y="1130762"/>
            <a:ext cx="1363322" cy="251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Isotropic</a:t>
            </a:r>
            <a:r>
              <a:rPr lang="de-DE" sz="105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05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eddies</a:t>
            </a:r>
            <a:endParaRPr sz="105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820" name="Geschweifte Klammer links 4819">
            <a:extLst>
              <a:ext uri="{FF2B5EF4-FFF2-40B4-BE49-F238E27FC236}">
                <a16:creationId xmlns:a16="http://schemas.microsoft.com/office/drawing/2014/main" id="{53AF4526-7954-BEB2-EE00-113A38711FFA}"/>
              </a:ext>
            </a:extLst>
          </p:cNvPr>
          <p:cNvSpPr/>
          <p:nvPr/>
        </p:nvSpPr>
        <p:spPr>
          <a:xfrm rot="5400000">
            <a:off x="6228822" y="729187"/>
            <a:ext cx="168932" cy="1363322"/>
          </a:xfrm>
          <a:prstGeom prst="leftBrace">
            <a:avLst>
              <a:gd name="adj1" fmla="val 2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22" name="Grafik 4821" descr="Ein Bild, das Schwarz, Dunkelheit, Raum, Nacht enthält.&#10;&#10;Automatisch generierte Beschreibung">
            <a:extLst>
              <a:ext uri="{FF2B5EF4-FFF2-40B4-BE49-F238E27FC236}">
                <a16:creationId xmlns:a16="http://schemas.microsoft.com/office/drawing/2014/main" id="{4D81C407-D630-E0DD-D2CC-1682C455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62" y="1548756"/>
            <a:ext cx="5505850" cy="31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0D798D06-6FF3-482F-D1AB-93A2F4CADDE6}"/>
              </a:ext>
            </a:extLst>
          </p:cNvPr>
          <p:cNvSpPr txBox="1"/>
          <p:nvPr/>
        </p:nvSpPr>
        <p:spPr>
          <a:xfrm>
            <a:off x="683634" y="1186814"/>
            <a:ext cx="4829428" cy="263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Large-Eddy Simulation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Transient Simulation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Resolve large, anisotropic vortices that carry the most energy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Model small, isotropic vortices that dissipate energy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Turbulence Model “decides” what can be resolved and what is modelled based on mesh size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LES turbulence models are called “Sub-Grid Scale” (SGS)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These models are only designed to deal with very small, mostly energy dissipating, vortices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Resolving turbulence inside the boundary layer of the wall needs extremely fine meshes (up to 99% of all cells are placed inside the boundary layer)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908B35D-102D-661E-F848-D402E7E0A9DC}"/>
              </a:ext>
            </a:extLst>
          </p:cNvPr>
          <p:cNvSpPr/>
          <p:nvPr/>
        </p:nvSpPr>
        <p:spPr>
          <a:xfrm>
            <a:off x="5659442" y="2077094"/>
            <a:ext cx="2880000" cy="28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8A161FB-1169-1732-9F1B-A827F1B26C90}"/>
              </a:ext>
            </a:extLst>
          </p:cNvPr>
          <p:cNvSpPr/>
          <p:nvPr/>
        </p:nvSpPr>
        <p:spPr>
          <a:xfrm>
            <a:off x="5659442" y="2436996"/>
            <a:ext cx="2880000" cy="216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327AA82-094E-A8A9-A83A-5EB0EFF60D0C}"/>
              </a:ext>
            </a:extLst>
          </p:cNvPr>
          <p:cNvSpPr/>
          <p:nvPr/>
        </p:nvSpPr>
        <p:spPr>
          <a:xfrm>
            <a:off x="5659442" y="2794290"/>
            <a:ext cx="2880000" cy="144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023D221-90A5-4268-39A3-AAE469212660}"/>
              </a:ext>
            </a:extLst>
          </p:cNvPr>
          <p:cNvSpPr/>
          <p:nvPr/>
        </p:nvSpPr>
        <p:spPr>
          <a:xfrm>
            <a:off x="5659442" y="3154290"/>
            <a:ext cx="2880000" cy="72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37DB109-2E8E-2077-1AF7-A62C25D62296}"/>
              </a:ext>
            </a:extLst>
          </p:cNvPr>
          <p:cNvCxnSpPr>
            <a:stCxn id="15" idx="1"/>
            <a:endCxn id="15" idx="3"/>
          </p:cNvCxnSpPr>
          <p:nvPr/>
        </p:nvCxnSpPr>
        <p:spPr>
          <a:xfrm>
            <a:off x="5659442" y="3514290"/>
            <a:ext cx="2880000" cy="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A9DF8BD3-2117-6763-FDC0-C8E3764F6400}"/>
              </a:ext>
            </a:extLst>
          </p:cNvPr>
          <p:cNvSpPr/>
          <p:nvPr/>
        </p:nvSpPr>
        <p:spPr>
          <a:xfrm>
            <a:off x="6019442" y="2079733"/>
            <a:ext cx="2160000" cy="28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84DC6E4-6CC5-4017-BF13-8178D86C0BF9}"/>
              </a:ext>
            </a:extLst>
          </p:cNvPr>
          <p:cNvSpPr/>
          <p:nvPr/>
        </p:nvSpPr>
        <p:spPr>
          <a:xfrm>
            <a:off x="6379442" y="2077094"/>
            <a:ext cx="1440000" cy="28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B6AE527-5CC9-5513-6613-9C88498C93AD}"/>
              </a:ext>
            </a:extLst>
          </p:cNvPr>
          <p:cNvSpPr/>
          <p:nvPr/>
        </p:nvSpPr>
        <p:spPr>
          <a:xfrm>
            <a:off x="6739442" y="2079733"/>
            <a:ext cx="720000" cy="28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CE84B20F-BA5A-31DE-BBC3-18CA64ED9CF4}"/>
              </a:ext>
            </a:extLst>
          </p:cNvPr>
          <p:cNvCxnSpPr>
            <a:cxnSpLocks/>
            <a:stCxn id="20" idx="2"/>
            <a:endCxn id="20" idx="0"/>
          </p:cNvCxnSpPr>
          <p:nvPr/>
        </p:nvCxnSpPr>
        <p:spPr>
          <a:xfrm flipV="1">
            <a:off x="7099442" y="2079733"/>
            <a:ext cx="0" cy="2880000"/>
          </a:xfrm>
          <a:prstGeom prst="lin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5" name="Grafik 24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B6B509D2-2D85-B59A-E5A2-83C335A41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942" y="2202065"/>
            <a:ext cx="1039000" cy="1080194"/>
          </a:xfrm>
          <a:prstGeom prst="rect">
            <a:avLst/>
          </a:prstGeom>
        </p:spPr>
      </p:pic>
      <p:pic>
        <p:nvPicPr>
          <p:cNvPr id="26" name="Grafik 25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E6C0833D-F29E-EDE4-A1B4-B79766F4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600" y="4202346"/>
            <a:ext cx="407723" cy="423888"/>
          </a:xfrm>
          <a:prstGeom prst="rect">
            <a:avLst/>
          </a:prstGeom>
        </p:spPr>
      </p:pic>
      <p:pic>
        <p:nvPicPr>
          <p:cNvPr id="27" name="Grafik 26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D7FCF86A-1D2D-E2B7-5733-6D43A0B7D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729" y="3882775"/>
            <a:ext cx="299223" cy="311086"/>
          </a:xfrm>
          <a:prstGeom prst="rect">
            <a:avLst/>
          </a:prstGeom>
        </p:spPr>
      </p:pic>
      <p:pic>
        <p:nvPicPr>
          <p:cNvPr id="28" name="Grafik 27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A333D4B8-26B3-F1B4-693B-0513FCFD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396" y="2476176"/>
            <a:ext cx="224090" cy="232974"/>
          </a:xfrm>
          <a:prstGeom prst="rect">
            <a:avLst/>
          </a:prstGeom>
        </p:spPr>
      </p:pic>
      <p:pic>
        <p:nvPicPr>
          <p:cNvPr id="29" name="Grafik 28" descr="Ein Bild, das Raum, Konstellation, Dunkelheit, Schwarz enthält.&#10;&#10;Automatisch generierte Beschreibung">
            <a:extLst>
              <a:ext uri="{FF2B5EF4-FFF2-40B4-BE49-F238E27FC236}">
                <a16:creationId xmlns:a16="http://schemas.microsoft.com/office/drawing/2014/main" id="{F2A0632E-4F77-FEF0-E948-2D72E734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01" y="2989383"/>
            <a:ext cx="692542" cy="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9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4680;p32">
                <a:extLst>
                  <a:ext uri="{FF2B5EF4-FFF2-40B4-BE49-F238E27FC236}">
                    <a16:creationId xmlns:a16="http://schemas.microsoft.com/office/drawing/2014/main" id="{0D798D06-6FF3-482F-D1AB-93A2F4CADDE6}"/>
                  </a:ext>
                </a:extLst>
              </p:cNvPr>
              <p:cNvSpPr txBox="1"/>
              <p:nvPr/>
            </p:nvSpPr>
            <p:spPr>
              <a:xfrm>
                <a:off x="683633" y="1186814"/>
                <a:ext cx="4878967" cy="2638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0" bIns="91425" anchor="t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RANS Turbulence Models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Different models are available to estimate the turbulent viscosity. Focus here is on </a:t>
                </a:r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Two-Equation Models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endParaRPr lang="en-GB" sz="1200" b="1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  <a:p>
                <a:pPr lvl="0" algn="ctr"/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k-epsilon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sSubPr>
                      <m:e>
                        <m:r>
                          <a:rPr lang="en-GB" sz="1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bel"/>
                            <a:sym typeface="Abel"/>
                          </a:rPr>
                          <m:t>𝝁</m:t>
                        </m:r>
                      </m:e>
                      <m:sub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𝑻</m:t>
                        </m:r>
                      </m:sub>
                    </m:sSub>
                    <m:r>
                      <a:rPr lang="de-DE" sz="1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bel"/>
                      </a:rPr>
                      <m:t>=</m:t>
                    </m:r>
                    <m:r>
                      <a:rPr lang="de-DE" sz="1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bel"/>
                      </a:rPr>
                      <m:t>𝝆</m:t>
                    </m:r>
                    <m:sSub>
                      <m:sSubPr>
                        <m:ctrlP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sSubPr>
                      <m:e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𝑪</m:t>
                        </m:r>
                      </m:e>
                      <m:sub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𝝁</m:t>
                        </m:r>
                      </m:sub>
                    </m:sSub>
                    <m:f>
                      <m:fPr>
                        <m:ctrlP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</m:ctrlPr>
                          </m:sSupPr>
                          <m:e>
                            <m: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  <m:t>𝒌</m:t>
                            </m:r>
                          </m:e>
                          <m:sup>
                            <m: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𝝐</m:t>
                        </m:r>
                      </m:den>
                    </m:f>
                  </m:oMath>
                </a14:m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  </a:t>
                </a:r>
              </a:p>
              <a:p>
                <a:pPr lvl="0" algn="ctr"/>
                <a:r>
                  <a:rPr lang="en-GB" sz="1200" b="1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k-omega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sSubPr>
                      <m:e>
                        <m:r>
                          <a:rPr lang="en-GB" sz="1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bel"/>
                            <a:sym typeface="Abel"/>
                          </a:rPr>
                          <m:t>𝝁</m:t>
                        </m:r>
                      </m:e>
                      <m:sub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𝑻</m:t>
                        </m:r>
                      </m:sub>
                    </m:sSub>
                    <m:r>
                      <a:rPr lang="de-DE" sz="1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bel"/>
                      </a:rPr>
                      <m:t>=</m:t>
                    </m:r>
                    <m:r>
                      <a:rPr lang="de-DE" sz="1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bel"/>
                      </a:rPr>
                      <m:t>𝝆</m:t>
                    </m:r>
                    <m:f>
                      <m:fPr>
                        <m:ctrlP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</m:ctrlPr>
                          </m:sSupPr>
                          <m:e>
                            <m: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  <m:t>𝒌</m:t>
                            </m:r>
                          </m:e>
                          <m:sup>
                            <m:r>
                              <a:rPr lang="de-DE" sz="1200" b="1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bel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de-DE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bel"/>
                          </a:rPr>
                          <m:t>𝝎</m:t>
                        </m:r>
                      </m:den>
                    </m:f>
                  </m:oMath>
                </a14:m>
                <a:endParaRPr lang="en-GB" sz="1200" b="1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  <a:p>
                <a:pPr lvl="0"/>
                <a:endParaRPr lang="en-GB" sz="1200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  <a:p>
                <a:pPr lvl="0"/>
                <a:r>
                  <a:rPr lang="en-GB" sz="1200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k: turbulent kinetic energy</a:t>
                </a:r>
              </a:p>
              <a:p>
                <a:pPr lvl="0"/>
                <a:r>
                  <a:rPr lang="en-GB" sz="1200" dirty="0">
                    <a:solidFill>
                      <a:schemeClr val="dk1"/>
                    </a:solidFill>
                    <a:latin typeface="Abel"/>
                    <a:ea typeface="Abel"/>
                    <a:cs typeface="Abel"/>
                    <a:sym typeface="Abel"/>
                  </a:rPr>
                  <a:t>ϵ</a:t>
                </a: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: turbulent dissipation rate</a:t>
                </a:r>
              </a:p>
              <a:p>
                <a:pPr lvl="0"/>
                <a:r>
                  <a:rPr lang="el-GR" sz="1200" dirty="0">
                    <a:solidFill>
                      <a:schemeClr val="dk1"/>
                    </a:solidFill>
                    <a:latin typeface="Calibri" panose="020F0502020204030204" pitchFamily="34" charset="0"/>
                    <a:ea typeface="Abel"/>
                    <a:cs typeface="Calibri" panose="020F0502020204030204" pitchFamily="34" charset="0"/>
                    <a:sym typeface="Abel"/>
                  </a:rPr>
                  <a:t>ω</a:t>
                </a:r>
                <a:r>
                  <a:rPr lang="de-DE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: </a:t>
                </a:r>
                <a:r>
                  <a:rPr lang="de-DE" sz="1200" dirty="0" err="1">
                    <a:solidFill>
                      <a:schemeClr val="dk1"/>
                    </a:solidFill>
                    <a:latin typeface="Abel"/>
                    <a:sym typeface="Abel"/>
                  </a:rPr>
                  <a:t>specific</a:t>
                </a:r>
                <a:r>
                  <a:rPr lang="de-DE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 rate </a:t>
                </a:r>
                <a:r>
                  <a:rPr lang="de-DE" sz="1200" dirty="0" err="1">
                    <a:solidFill>
                      <a:schemeClr val="dk1"/>
                    </a:solidFill>
                    <a:latin typeface="Abel"/>
                    <a:sym typeface="Abel"/>
                  </a:rPr>
                  <a:t>of</a:t>
                </a:r>
                <a:r>
                  <a:rPr lang="de-DE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 </a:t>
                </a:r>
                <a:r>
                  <a:rPr lang="de-DE" sz="1200" dirty="0" err="1">
                    <a:solidFill>
                      <a:schemeClr val="dk1"/>
                    </a:solidFill>
                    <a:latin typeface="Abel"/>
                    <a:sym typeface="Abel"/>
                  </a:rPr>
                  <a:t>dissipation</a:t>
                </a:r>
                <a:endParaRPr lang="de-DE" sz="1200" dirty="0">
                  <a:solidFill>
                    <a:schemeClr val="dk1"/>
                  </a:solidFill>
                  <a:latin typeface="Abel"/>
                  <a:sym typeface="Abel"/>
                </a:endParaRPr>
              </a:p>
              <a:p>
                <a:pPr lvl="0"/>
                <a:endParaRPr lang="de-DE" sz="1200" dirty="0">
                  <a:solidFill>
                    <a:schemeClr val="dk1"/>
                  </a:solidFill>
                  <a:latin typeface="Abel"/>
                  <a:sym typeface="Abel"/>
                </a:endParaRPr>
              </a:p>
              <a:p>
                <a:pPr marL="171450" lvl="0" indent="-171450">
                  <a:buBlip>
                    <a:blip r:embed="rId3"/>
                  </a:buBlip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Two additional transport equations needed to estimate the turbulent viscosity</a:t>
                </a:r>
              </a:p>
              <a:p>
                <a:pPr marL="171450" lvl="0" indent="-171450">
                  <a:buBlip>
                    <a:blip r:embed="rId3"/>
                  </a:buBlip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More accurate than One-Equation Model(s) in complex flow and less expensive than other approaches (E.g. Reynolds-Stress Model with 7 Equations)</a:t>
                </a:r>
              </a:p>
              <a:p>
                <a:pPr marL="171450" lvl="0" indent="-171450">
                  <a:buBlip>
                    <a:blip r:embed="rId3"/>
                  </a:buBlip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Resolving Boundary Layers needs only a small spacing of the mesh in wall-normal direction</a:t>
                </a:r>
              </a:p>
              <a:p>
                <a:pPr marL="171450" lvl="0" indent="-171450">
                  <a:buBlip>
                    <a:blip r:embed="rId3"/>
                  </a:buBlip>
                </a:pPr>
                <a:r>
                  <a:rPr lang="en-GB" sz="1200" dirty="0">
                    <a:solidFill>
                      <a:schemeClr val="dk1"/>
                    </a:solidFill>
                    <a:latin typeface="Abel"/>
                    <a:sym typeface="Abel"/>
                  </a:rPr>
                  <a:t>The boundary layer can also be fully modelled by wall-functions which needs much less cells</a:t>
                </a:r>
                <a:endParaRPr lang="en-GB" sz="1200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GB" sz="1200" dirty="0">
                  <a:solidFill>
                    <a:schemeClr val="dk1"/>
                  </a:solidFill>
                  <a:latin typeface="Abel"/>
                  <a:ea typeface="Abel"/>
                  <a:cs typeface="Abel"/>
                  <a:sym typeface="Abel"/>
                </a:endParaRPr>
              </a:p>
            </p:txBody>
          </p:sp>
        </mc:Choice>
        <mc:Fallback xmlns="">
          <p:sp>
            <p:nvSpPr>
              <p:cNvPr id="4" name="Google Shape;4680;p32">
                <a:extLst>
                  <a:ext uri="{FF2B5EF4-FFF2-40B4-BE49-F238E27FC236}">
                    <a16:creationId xmlns:a16="http://schemas.microsoft.com/office/drawing/2014/main" id="{0D798D06-6FF3-482F-D1AB-93A2F4CAD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3" y="1186814"/>
                <a:ext cx="4878967" cy="2638054"/>
              </a:xfrm>
              <a:prstGeom prst="rect">
                <a:avLst/>
              </a:prstGeom>
              <a:blipFill>
                <a:blip r:embed="rId4"/>
                <a:stretch>
                  <a:fillRect r="-1748" b="-40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Grafik 45">
            <a:extLst>
              <a:ext uri="{FF2B5EF4-FFF2-40B4-BE49-F238E27FC236}">
                <a16:creationId xmlns:a16="http://schemas.microsoft.com/office/drawing/2014/main" id="{1E17A430-7074-9054-61D4-F16FE37DDC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1993165"/>
            <a:ext cx="3406866" cy="1157170"/>
          </a:xfrm>
          <a:prstGeom prst="rect">
            <a:avLst/>
          </a:prstGeom>
        </p:spPr>
      </p:pic>
      <p:sp>
        <p:nvSpPr>
          <p:cNvPr id="8" name="Google Shape;5001;p52">
            <a:extLst>
              <a:ext uri="{FF2B5EF4-FFF2-40B4-BE49-F238E27FC236}">
                <a16:creationId xmlns:a16="http://schemas.microsoft.com/office/drawing/2014/main" id="{1DD39223-8669-69F8-471E-DC9FF25249F1}"/>
              </a:ext>
            </a:extLst>
          </p:cNvPr>
          <p:cNvSpPr txBox="1"/>
          <p:nvPr/>
        </p:nvSpPr>
        <p:spPr>
          <a:xfrm>
            <a:off x="5744255" y="3151314"/>
            <a:ext cx="1289957" cy="37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High y+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Using</a:t>
            </a:r>
            <a:r>
              <a:rPr lang="de-DE" sz="7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wall </a:t>
            </a:r>
            <a:r>
              <a:rPr lang="de-DE" sz="7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functions</a:t>
            </a:r>
            <a:endParaRPr sz="7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" name="Google Shape;5001;p52">
            <a:extLst>
              <a:ext uri="{FF2B5EF4-FFF2-40B4-BE49-F238E27FC236}">
                <a16:creationId xmlns:a16="http://schemas.microsoft.com/office/drawing/2014/main" id="{CBC1360F-6BD8-0F69-304B-A08625D1D0F1}"/>
              </a:ext>
            </a:extLst>
          </p:cNvPr>
          <p:cNvSpPr txBox="1"/>
          <p:nvPr/>
        </p:nvSpPr>
        <p:spPr>
          <a:xfrm>
            <a:off x="7501618" y="3151314"/>
            <a:ext cx="1289957" cy="37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Low y+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7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Resolved</a:t>
            </a:r>
            <a:r>
              <a:rPr lang="de-DE" sz="7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Flow</a:t>
            </a:r>
            <a:endParaRPr sz="7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C1980A-2A79-148C-30E4-317B8FE625D6}"/>
              </a:ext>
            </a:extLst>
          </p:cNvPr>
          <p:cNvSpPr txBox="1"/>
          <p:nvPr/>
        </p:nvSpPr>
        <p:spPr>
          <a:xfrm>
            <a:off x="6232291" y="2054125"/>
            <a:ext cx="2447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DCDB57-BBF5-3EF0-1E66-904A233F99B7}"/>
              </a:ext>
            </a:extLst>
          </p:cNvPr>
          <p:cNvSpPr txBox="1"/>
          <p:nvPr/>
        </p:nvSpPr>
        <p:spPr>
          <a:xfrm>
            <a:off x="8024241" y="2054125"/>
            <a:ext cx="24470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</a:t>
            </a:r>
            <a:endParaRPr lang="en-GB" dirty="0"/>
          </a:p>
        </p:txBody>
      </p:sp>
      <p:sp>
        <p:nvSpPr>
          <p:cNvPr id="10" name="Google Shape;5001;p52">
            <a:extLst>
              <a:ext uri="{FF2B5EF4-FFF2-40B4-BE49-F238E27FC236}">
                <a16:creationId xmlns:a16="http://schemas.microsoft.com/office/drawing/2014/main" id="{166871EC-6531-268B-0AA0-DB2452A441D1}"/>
              </a:ext>
            </a:extLst>
          </p:cNvPr>
          <p:cNvSpPr txBox="1"/>
          <p:nvPr/>
        </p:nvSpPr>
        <p:spPr>
          <a:xfrm>
            <a:off x="5615492" y="1675952"/>
            <a:ext cx="3313355" cy="37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Wall Treatment</a:t>
            </a:r>
            <a:endParaRPr sz="1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119322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Google Shape;5060;p55">
            <a:extLst>
              <a:ext uri="{FF2B5EF4-FFF2-40B4-BE49-F238E27FC236}">
                <a16:creationId xmlns:a16="http://schemas.microsoft.com/office/drawing/2014/main" id="{004F4E00-03B9-550F-EC23-3958E6589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922027"/>
              </p:ext>
            </p:extLst>
          </p:nvPr>
        </p:nvGraphicFramePr>
        <p:xfrm>
          <a:off x="275751" y="1182771"/>
          <a:ext cx="8611497" cy="3596550"/>
        </p:xfrm>
        <a:graphic>
          <a:graphicData uri="http://schemas.openxmlformats.org/drawingml/2006/table">
            <a:tbl>
              <a:tblPr>
                <a:noFill/>
                <a:tableStyleId>{CD6B5441-71F8-4839-9F45-F76BBEA7D046}</a:tableStyleId>
              </a:tblPr>
              <a:tblGrid>
                <a:gridCol w="2870499">
                  <a:extLst>
                    <a:ext uri="{9D8B030D-6E8A-4147-A177-3AD203B41FA5}">
                      <a16:colId xmlns:a16="http://schemas.microsoft.com/office/drawing/2014/main" val="2457177318"/>
                    </a:ext>
                  </a:extLst>
                </a:gridCol>
                <a:gridCol w="287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0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2000" noProof="0" dirty="0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Realizable k-epsilon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SST </a:t>
                      </a:r>
                      <a:r>
                        <a:rPr lang="en-GB" sz="1200" noProof="0" dirty="0" err="1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Menter</a:t>
                      </a: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 k-omega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Formulation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Improved and more physically accurate than standard k-epsilon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Blends between k-omega near walls and k-epsilon in far field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2794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Wall Treatment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Needs additional models for low y+ *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All y+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Transition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No**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No**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Adverse Pressure Gradients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Moderate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Excellent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37779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Free-shear flows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Good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Moderate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Separated Flows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Poor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Excellent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4274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Application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Not recommended for race car CFD.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Lag elliptic-blending k-epsilon might be better, but computationally more expensive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Recommended for race car CFD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447674"/>
                  </a:ext>
                </a:extLst>
              </a:tr>
            </a:tbl>
          </a:graphicData>
        </a:graphic>
      </p:graphicFrame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5DDEAE7C-1F07-C096-8A7B-DEB35FE592E6}"/>
              </a:ext>
            </a:extLst>
          </p:cNvPr>
          <p:cNvSpPr txBox="1"/>
          <p:nvPr/>
        </p:nvSpPr>
        <p:spPr>
          <a:xfrm>
            <a:off x="4130935" y="4804073"/>
            <a:ext cx="5013065" cy="33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*Already implemented in most commercial CFD codes,    **Possible with additional transition model</a:t>
            </a:r>
          </a:p>
        </p:txBody>
      </p:sp>
    </p:spTree>
    <p:extLst>
      <p:ext uri="{BB962C8B-B14F-4D97-AF65-F5344CB8AC3E}">
        <p14:creationId xmlns:p14="http://schemas.microsoft.com/office/powerpoint/2010/main" val="352282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Google Shape;5060;p55">
            <a:extLst>
              <a:ext uri="{FF2B5EF4-FFF2-40B4-BE49-F238E27FC236}">
                <a16:creationId xmlns:a16="http://schemas.microsoft.com/office/drawing/2014/main" id="{C9B1E2D1-AFED-6EFD-BE1B-7507449D4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809323"/>
              </p:ext>
            </p:extLst>
          </p:nvPr>
        </p:nvGraphicFramePr>
        <p:xfrm>
          <a:off x="361508" y="1258751"/>
          <a:ext cx="8525742" cy="2026830"/>
        </p:xfrm>
        <a:graphic>
          <a:graphicData uri="http://schemas.openxmlformats.org/drawingml/2006/table">
            <a:tbl>
              <a:tblPr>
                <a:noFill/>
                <a:tableStyleId>{CD6B5441-71F8-4839-9F45-F76BBEA7D046}</a:tableStyleId>
              </a:tblPr>
              <a:tblGrid>
                <a:gridCol w="2841914">
                  <a:extLst>
                    <a:ext uri="{9D8B030D-6E8A-4147-A177-3AD203B41FA5}">
                      <a16:colId xmlns:a16="http://schemas.microsoft.com/office/drawing/2014/main" val="2457177318"/>
                    </a:ext>
                  </a:extLst>
                </a:gridCol>
                <a:gridCol w="284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3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2000" noProof="0" dirty="0">
                        <a:solidFill>
                          <a:schemeClr val="dk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Advantages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Disadvantages/Problems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Steady-State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(RANS)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Low computational cost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Predicts mean flow well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Low mesh requirements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Low accuracy for transient phenomena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Limited in separated flows/high streamline curvature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Empirical dependency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279428"/>
                  </a:ext>
                </a:extLst>
              </a:tr>
              <a:tr h="3657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Transient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 noProof="0" dirty="0">
                          <a:solidFill>
                            <a:schemeClr val="dk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(LES)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Captures detailed turbulent structures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Great for unsteady and complex flows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High computational cost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Difficult in handling near wall flow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Blip>
                          <a:blip r:embed="rId3"/>
                        </a:buBlip>
                      </a:pPr>
                      <a:r>
                        <a:rPr lang="en-GB" sz="1100" b="1" i="0" u="none" strike="noStrike" cap="none" noProof="0" dirty="0">
                          <a:solidFill>
                            <a:schemeClr val="dk1"/>
                          </a:solidFill>
                          <a:latin typeface="Abel"/>
                          <a:ea typeface="Audiowide"/>
                          <a:cs typeface="Audiowide"/>
                          <a:sym typeface="Audiowide"/>
                        </a:rPr>
                        <a:t>High mesh requirements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Grafik 4" descr="Ein Bild, das Screenshot, Schwarz, Raum, Nacht enthält.&#10;&#10;Automatisch generierte Beschreibung">
            <a:extLst>
              <a:ext uri="{FF2B5EF4-FFF2-40B4-BE49-F238E27FC236}">
                <a16:creationId xmlns:a16="http://schemas.microsoft.com/office/drawing/2014/main" id="{3F2CABF3-E78D-6755-3CC1-6BEB4B71BF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369"/>
          <a:stretch/>
        </p:blipFill>
        <p:spPr>
          <a:xfrm>
            <a:off x="88049" y="3692727"/>
            <a:ext cx="4328354" cy="1332000"/>
          </a:xfrm>
          <a:prstGeom prst="rect">
            <a:avLst/>
          </a:prstGeom>
        </p:spPr>
      </p:pic>
      <p:sp>
        <p:nvSpPr>
          <p:cNvPr id="10" name="Google Shape;5001;p52">
            <a:extLst>
              <a:ext uri="{FF2B5EF4-FFF2-40B4-BE49-F238E27FC236}">
                <a16:creationId xmlns:a16="http://schemas.microsoft.com/office/drawing/2014/main" id="{035181E8-FD64-B017-FFE2-069499DA159A}"/>
              </a:ext>
            </a:extLst>
          </p:cNvPr>
          <p:cNvSpPr txBox="1"/>
          <p:nvPr/>
        </p:nvSpPr>
        <p:spPr>
          <a:xfrm>
            <a:off x="1226184" y="3538222"/>
            <a:ext cx="2052084" cy="2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RANS </a:t>
            </a:r>
            <a:r>
              <a:rPr lang="de-DE" sz="10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near</a:t>
            </a: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-wall Mesh</a:t>
            </a:r>
            <a:endParaRPr sz="7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" name="Google Shape;5001;p52">
            <a:extLst>
              <a:ext uri="{FF2B5EF4-FFF2-40B4-BE49-F238E27FC236}">
                <a16:creationId xmlns:a16="http://schemas.microsoft.com/office/drawing/2014/main" id="{A5E07AE6-88A2-E8D2-4B42-DB016EF54E37}"/>
              </a:ext>
            </a:extLst>
          </p:cNvPr>
          <p:cNvSpPr txBox="1"/>
          <p:nvPr/>
        </p:nvSpPr>
        <p:spPr>
          <a:xfrm>
            <a:off x="5704586" y="3537586"/>
            <a:ext cx="2374376" cy="25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LES </a:t>
            </a:r>
            <a:r>
              <a:rPr lang="de-DE" sz="10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near</a:t>
            </a:r>
            <a:r>
              <a:rPr lang="de-DE" sz="1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-wall Mesh</a:t>
            </a:r>
            <a:endParaRPr sz="7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2" name="Grafik 11" descr="Ein Bild, das Screenshot, Schwarz, Raum, Nacht enthält.&#10;&#10;Automatisch generierte Beschreibung">
            <a:extLst>
              <a:ext uri="{FF2B5EF4-FFF2-40B4-BE49-F238E27FC236}">
                <a16:creationId xmlns:a16="http://schemas.microsoft.com/office/drawing/2014/main" id="{3A487AAD-8AAA-691F-F077-4236DCB22F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83"/>
          <a:stretch/>
        </p:blipFill>
        <p:spPr>
          <a:xfrm>
            <a:off x="4727597" y="3692727"/>
            <a:ext cx="4328354" cy="13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4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p34"/>
          <p:cNvSpPr txBox="1">
            <a:spLocks noGrp="1"/>
          </p:cNvSpPr>
          <p:nvPr>
            <p:ph type="title"/>
          </p:nvPr>
        </p:nvSpPr>
        <p:spPr>
          <a:xfrm>
            <a:off x="4171950" y="2571750"/>
            <a:ext cx="4258800" cy="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400" b="1" dirty="0"/>
              <a:t>C</a:t>
            </a:r>
            <a:r>
              <a:rPr lang="de" dirty="0"/>
              <a:t>omputational </a:t>
            </a:r>
            <a:r>
              <a:rPr lang="de" sz="4400" b="1" dirty="0"/>
              <a:t>F</a:t>
            </a:r>
            <a:r>
              <a:rPr lang="de" dirty="0"/>
              <a:t>luid</a:t>
            </a:r>
            <a:br>
              <a:rPr lang="de" dirty="0"/>
            </a:br>
            <a:r>
              <a:rPr lang="de" sz="4400" b="1" dirty="0"/>
              <a:t>D</a:t>
            </a:r>
            <a:r>
              <a:rPr lang="de" dirty="0"/>
              <a:t>ynamics</a:t>
            </a:r>
            <a:endParaRPr dirty="0"/>
          </a:p>
        </p:txBody>
      </p:sp>
      <p:sp>
        <p:nvSpPr>
          <p:cNvPr id="4708" name="Google Shape;4708;p34"/>
          <p:cNvSpPr txBox="1">
            <a:spLocks noGrp="1"/>
          </p:cNvSpPr>
          <p:nvPr>
            <p:ph type="body" idx="1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… </a:t>
            </a:r>
            <a:r>
              <a:rPr lang="en-US" dirty="0"/>
              <a:t>is the science of using numerical methods to predict flows based on the governing equations of conservation of mass, momentum, and energy.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6" name="Google Shape;4866;p44"/>
          <p:cNvPicPr preferRelativeResize="0"/>
          <p:nvPr/>
        </p:nvPicPr>
        <p:blipFill rotWithShape="1">
          <a:blip r:embed="rId3"/>
          <a:srcRect t="3686" b="3686"/>
          <a:stretch/>
        </p:blipFill>
        <p:spPr>
          <a:xfrm>
            <a:off x="1619150" y="1619250"/>
            <a:ext cx="5924700" cy="1893937"/>
          </a:xfrm>
          <a:prstGeom prst="rect">
            <a:avLst/>
          </a:prstGeom>
          <a:noFill/>
          <a:ln>
            <a:noFill/>
          </a:ln>
        </p:spPr>
      </p:pic>
      <p:sp>
        <p:nvSpPr>
          <p:cNvPr id="4867" name="Google Shape;4867;p44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sp>
        <p:nvSpPr>
          <p:cNvPr id="4868" name="Google Shape;4868;p44"/>
          <p:cNvSpPr txBox="1"/>
          <p:nvPr/>
        </p:nvSpPr>
        <p:spPr>
          <a:xfrm>
            <a:off x="1638300" y="3974724"/>
            <a:ext cx="59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400" dirty="0">
                <a:solidFill>
                  <a:schemeClr val="dk1"/>
                </a:solidFill>
                <a:latin typeface="Abel"/>
              </a:rPr>
              <a:t>Original concept sketch of C.P. </a:t>
            </a:r>
            <a:r>
              <a:rPr lang="en-GB" sz="1400" dirty="0" err="1">
                <a:solidFill>
                  <a:schemeClr val="dk1"/>
                </a:solidFill>
                <a:latin typeface="Abel"/>
              </a:rPr>
              <a:t>Spalart</a:t>
            </a:r>
            <a:r>
              <a:rPr lang="en-GB" sz="1400" dirty="0">
                <a:solidFill>
                  <a:schemeClr val="dk1"/>
                </a:solidFill>
                <a:latin typeface="Abel"/>
              </a:rPr>
              <a:t> for his </a:t>
            </a:r>
            <a:r>
              <a:rPr lang="en-GB" sz="1400" b="1" dirty="0">
                <a:solidFill>
                  <a:schemeClr val="dk1"/>
                </a:solidFill>
                <a:latin typeface="Abel"/>
              </a:rPr>
              <a:t>Detached Eddy </a:t>
            </a:r>
            <a:r>
              <a:rPr lang="en-GB" sz="1400" dirty="0">
                <a:solidFill>
                  <a:schemeClr val="dk1"/>
                </a:solidFill>
                <a:latin typeface="Abel"/>
              </a:rPr>
              <a:t>approach (1997)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869" name="Google Shape;4869;p44"/>
          <p:cNvCxnSpPr/>
          <p:nvPr/>
        </p:nvCxnSpPr>
        <p:spPr>
          <a:xfrm>
            <a:off x="1638300" y="3829050"/>
            <a:ext cx="5905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709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Turbulence Modelling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0D798D06-6FF3-482F-D1AB-93A2F4CADDE6}"/>
              </a:ext>
            </a:extLst>
          </p:cNvPr>
          <p:cNvSpPr txBox="1"/>
          <p:nvPr/>
        </p:nvSpPr>
        <p:spPr>
          <a:xfrm>
            <a:off x="683633" y="1034414"/>
            <a:ext cx="7495167" cy="341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Hybrid RANS-LES Approach: 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Detached Eddy Simulation (DES)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Model near-wall flow with RANS model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RANS uses </a:t>
            </a: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Spalart-Allmaras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or k-omega Turbulence Model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Separated off-body flow with 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Removes the requirement for very fine meshes inside the boundary layers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Overcomes weaknesses of RANS in the off-body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Boundary Layers are modelled with RANS limitations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Problems with (the position of) the interface between RANS and LES regions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Delayed-Detached Eddy Simulation (DDES)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Ensures the boundary layer is always treated by RANS and the interface to the LES region lies outside of the boundary layer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u="sng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Should always be used instead of the original 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Boundary Layers are modelled with RANS limitations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Improved-Delayed-Detached Eddy Simulations (IDDES)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Also known as Wall-Modelled LES (WMLES)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Places the RANS-LES interface just above the viscous sublayer of the boundary layer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Non-turbulent part of near-wall flow is treated by the RANS model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Operates in IDDES mode if mesh is fine enough near walls, otherwise in DDES mode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Highest accuracy of hybrid RANS-LES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Higher mesh requirements than DDES and difficult to control the interface position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88784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EA2407-C7F8-1220-6906-A94B57DB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77335" y="2939492"/>
            <a:ext cx="5193850" cy="2008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aggregation of control volumes is known as 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mesh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or 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grid. 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Discrete control volumes are named 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cell 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or</a:t>
            </a: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grid point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Different mesh types are used for different flow characteristics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Regions with high gradients of physical quantities require finer discretization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High gradients to be found around geometries, shear layers and shock waves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endParaRPr dirty="0"/>
          </a:p>
        </p:txBody>
      </p:sp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3ABD0A2-2507-3CC1-7D92-1AA6489A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44" y="1481125"/>
            <a:ext cx="4336711" cy="2836512"/>
          </a:xfrm>
          <a:prstGeom prst="rect">
            <a:avLst/>
          </a:prstGeom>
        </p:spPr>
      </p:pic>
      <p:sp>
        <p:nvSpPr>
          <p:cNvPr id="10" name="Google Shape;5001;p52">
            <a:extLst>
              <a:ext uri="{FF2B5EF4-FFF2-40B4-BE49-F238E27FC236}">
                <a16:creationId xmlns:a16="http://schemas.microsoft.com/office/drawing/2014/main" id="{481BFD80-54E3-44AC-7730-55E8C6B2F450}"/>
              </a:ext>
            </a:extLst>
          </p:cNvPr>
          <p:cNvSpPr txBox="1"/>
          <p:nvPr/>
        </p:nvSpPr>
        <p:spPr>
          <a:xfrm>
            <a:off x="5819650" y="4459406"/>
            <a:ext cx="2859000" cy="40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</a:t>
            </a:r>
            <a:r>
              <a:rPr lang="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ormalized Wall Disctance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1" name="Google Shape;5011;p52">
            <a:extLst>
              <a:ext uri="{FF2B5EF4-FFF2-40B4-BE49-F238E27FC236}">
                <a16:creationId xmlns:a16="http://schemas.microsoft.com/office/drawing/2014/main" id="{DCA69A33-39B9-1583-AB73-552E1131865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851400" y="4329297"/>
            <a:ext cx="968250" cy="332381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5001;p52">
            <a:extLst>
              <a:ext uri="{FF2B5EF4-FFF2-40B4-BE49-F238E27FC236}">
                <a16:creationId xmlns:a16="http://schemas.microsoft.com/office/drawing/2014/main" id="{BE2CB525-B4FE-1DE4-D670-62B1CE73A0C0}"/>
              </a:ext>
            </a:extLst>
          </p:cNvPr>
          <p:cNvSpPr txBox="1"/>
          <p:nvPr/>
        </p:nvSpPr>
        <p:spPr>
          <a:xfrm>
            <a:off x="0" y="1297564"/>
            <a:ext cx="2859000" cy="3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</a:t>
            </a:r>
            <a:r>
              <a:rPr lang="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ormalized Velocity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4" name="Google Shape;5011;p52">
            <a:extLst>
              <a:ext uri="{FF2B5EF4-FFF2-40B4-BE49-F238E27FC236}">
                <a16:creationId xmlns:a16="http://schemas.microsoft.com/office/drawing/2014/main" id="{402A04B3-5271-9F64-5E8F-DA0BF53CEE71}"/>
              </a:ext>
            </a:extLst>
          </p:cNvPr>
          <p:cNvCxnSpPr>
            <a:cxnSpLocks/>
            <a:stCxn id="7" idx="1"/>
            <a:endCxn id="13" idx="2"/>
          </p:cNvCxnSpPr>
          <p:nvPr/>
        </p:nvCxnSpPr>
        <p:spPr>
          <a:xfrm flipH="1" flipV="1">
            <a:off x="1429500" y="1664686"/>
            <a:ext cx="974144" cy="123469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" name="Google Shape;5001;p52">
            <a:extLst>
              <a:ext uri="{FF2B5EF4-FFF2-40B4-BE49-F238E27FC236}">
                <a16:creationId xmlns:a16="http://schemas.microsoft.com/office/drawing/2014/main" id="{1518991F-B279-4D3F-F276-BBDDF0B8A9FF}"/>
              </a:ext>
            </a:extLst>
          </p:cNvPr>
          <p:cNvSpPr txBox="1"/>
          <p:nvPr/>
        </p:nvSpPr>
        <p:spPr>
          <a:xfrm>
            <a:off x="6803343" y="1636643"/>
            <a:ext cx="2111545" cy="40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Velocity in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viscous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sublayer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24" name="Google Shape;5011;p52">
            <a:extLst>
              <a:ext uri="{FF2B5EF4-FFF2-40B4-BE49-F238E27FC236}">
                <a16:creationId xmlns:a16="http://schemas.microsoft.com/office/drawing/2014/main" id="{5077C662-0F66-0DD3-45BA-25630516AD5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953000" y="1838915"/>
            <a:ext cx="1850343" cy="803829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4" name="Google Shape;5001;p52">
            <a:extLst>
              <a:ext uri="{FF2B5EF4-FFF2-40B4-BE49-F238E27FC236}">
                <a16:creationId xmlns:a16="http://schemas.microsoft.com/office/drawing/2014/main" id="{45584704-EFF2-B8D7-4319-D0808172FCE3}"/>
              </a:ext>
            </a:extLst>
          </p:cNvPr>
          <p:cNvSpPr txBox="1"/>
          <p:nvPr/>
        </p:nvSpPr>
        <p:spPr>
          <a:xfrm>
            <a:off x="2403644" y="4824493"/>
            <a:ext cx="2234207" cy="40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Velocity in log-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layer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(turbulent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part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of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BL)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35" name="Google Shape;5011;p52">
            <a:extLst>
              <a:ext uri="{FF2B5EF4-FFF2-40B4-BE49-F238E27FC236}">
                <a16:creationId xmlns:a16="http://schemas.microsoft.com/office/drawing/2014/main" id="{C87330B0-AE9C-7585-870A-5A515615BC3A}"/>
              </a:ext>
            </a:extLst>
          </p:cNvPr>
          <p:cNvCxnSpPr>
            <a:cxnSpLocks/>
          </p:cNvCxnSpPr>
          <p:nvPr/>
        </p:nvCxnSpPr>
        <p:spPr>
          <a:xfrm flipH="1">
            <a:off x="3520747" y="3530600"/>
            <a:ext cx="359103" cy="85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2" name="Google Shape;5001;p52">
            <a:extLst>
              <a:ext uri="{FF2B5EF4-FFF2-40B4-BE49-F238E27FC236}">
                <a16:creationId xmlns:a16="http://schemas.microsoft.com/office/drawing/2014/main" id="{DB0506A3-7E95-23E8-9226-EBCA0FAE13E9}"/>
              </a:ext>
            </a:extLst>
          </p:cNvPr>
          <p:cNvSpPr txBox="1"/>
          <p:nvPr/>
        </p:nvSpPr>
        <p:spPr>
          <a:xfrm>
            <a:off x="6740355" y="3091456"/>
            <a:ext cx="2111545" cy="40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Blended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Velocity</a:t>
            </a:r>
            <a:endParaRPr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43" name="Google Shape;5011;p52">
            <a:extLst>
              <a:ext uri="{FF2B5EF4-FFF2-40B4-BE49-F238E27FC236}">
                <a16:creationId xmlns:a16="http://schemas.microsoft.com/office/drawing/2014/main" id="{4A4A4A8F-8D6B-C77B-134D-FF7205A390C0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953000" y="3149600"/>
            <a:ext cx="1787355" cy="14412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59932B24-85E5-8908-BAF0-C6CD0503656F}"/>
              </a:ext>
            </a:extLst>
          </p:cNvPr>
          <p:cNvSpPr txBox="1"/>
          <p:nvPr/>
        </p:nvSpPr>
        <p:spPr>
          <a:xfrm>
            <a:off x="3099047" y="1339356"/>
            <a:ext cx="1202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viscous sublayer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F56F2DE-D443-336A-AD2C-8F5874B68A67}"/>
              </a:ext>
            </a:extLst>
          </p:cNvPr>
          <p:cNvSpPr txBox="1"/>
          <p:nvPr/>
        </p:nvSpPr>
        <p:spPr>
          <a:xfrm>
            <a:off x="4198426" y="1345341"/>
            <a:ext cx="1202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Buffer layer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B880E13-E02D-E610-1F9E-CFEA537C98F3}"/>
              </a:ext>
            </a:extLst>
          </p:cNvPr>
          <p:cNvSpPr txBox="1"/>
          <p:nvPr/>
        </p:nvSpPr>
        <p:spPr>
          <a:xfrm>
            <a:off x="5038800" y="1339266"/>
            <a:ext cx="12025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Log layer</a:t>
            </a:r>
          </a:p>
        </p:txBody>
      </p:sp>
    </p:spTree>
    <p:extLst>
      <p:ext uri="{BB962C8B-B14F-4D97-AF65-F5344CB8AC3E}">
        <p14:creationId xmlns:p14="http://schemas.microsoft.com/office/powerpoint/2010/main" val="3899186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" name="Grafik 5" descr="Ein Bild, das Text, Screenshot, Design, Kunst enthält.&#10;&#10;Automatisch generierte Beschreibung">
            <a:extLst>
              <a:ext uri="{FF2B5EF4-FFF2-40B4-BE49-F238E27FC236}">
                <a16:creationId xmlns:a16="http://schemas.microsoft.com/office/drawing/2014/main" id="{94B3C0EA-E8B8-DCCC-ADD4-3039AB20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340" y="1121500"/>
            <a:ext cx="6044319" cy="3789789"/>
          </a:xfrm>
          <a:prstGeom prst="rect">
            <a:avLst/>
          </a:prstGeom>
        </p:spPr>
      </p:pic>
      <p:sp>
        <p:nvSpPr>
          <p:cNvPr id="7" name="Google Shape;5001;p52">
            <a:extLst>
              <a:ext uri="{FF2B5EF4-FFF2-40B4-BE49-F238E27FC236}">
                <a16:creationId xmlns:a16="http://schemas.microsoft.com/office/drawing/2014/main" id="{91E807CB-A545-C173-92DC-8153ECF797DB}"/>
              </a:ext>
            </a:extLst>
          </p:cNvPr>
          <p:cNvSpPr txBox="1"/>
          <p:nvPr/>
        </p:nvSpPr>
        <p:spPr>
          <a:xfrm>
            <a:off x="722750" y="1122950"/>
            <a:ext cx="4979550" cy="36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Near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Wall </a:t>
            </a:r>
            <a:r>
              <a:rPr lang="de-DE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Meshing</a:t>
            </a:r>
            <a:r>
              <a:rPr lang="de-DE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: Boundary Layer Mesh</a:t>
            </a:r>
          </a:p>
        </p:txBody>
      </p:sp>
    </p:spTree>
    <p:extLst>
      <p:ext uri="{BB962C8B-B14F-4D97-AF65-F5344CB8AC3E}">
        <p14:creationId xmlns:p14="http://schemas.microsoft.com/office/powerpoint/2010/main" val="2804109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br>
              <a:rPr lang="de" dirty="0"/>
            </a:br>
            <a:r>
              <a:rPr lang="de" sz="2000" dirty="0"/>
              <a:t>Low y+ Mesh</a:t>
            </a:r>
            <a:endParaRPr dirty="0"/>
          </a:p>
        </p:txBody>
      </p:sp>
      <p:pic>
        <p:nvPicPr>
          <p:cNvPr id="3" name="Grafik 2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A6726886-D5F2-5E4E-BC5A-232A773D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39888"/>
            <a:ext cx="4270250" cy="2948993"/>
          </a:xfrm>
          <a:prstGeom prst="rect">
            <a:avLst/>
          </a:prstGeom>
        </p:spPr>
      </p:pic>
      <p:pic>
        <p:nvPicPr>
          <p:cNvPr id="5" name="Grafik 4" descr="Ein Bild, das Screenshot, Text, Display, Software enthält.&#10;&#10;Automatisch generierte Beschreibung">
            <a:extLst>
              <a:ext uri="{FF2B5EF4-FFF2-40B4-BE49-F238E27FC236}">
                <a16:creationId xmlns:a16="http://schemas.microsoft.com/office/drawing/2014/main" id="{3E52BEFD-15B2-6A1F-DFCD-3A939D0CF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0" y="121112"/>
            <a:ext cx="3783500" cy="49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6726886-D5F2-5E4E-BC5A-232A773D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939" y="1596538"/>
            <a:ext cx="4198732" cy="284631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2BEFD-15B2-6A1F-DFCD-3A939D0CFD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48759" y="108735"/>
            <a:ext cx="3676543" cy="5006069"/>
          </a:xfrm>
          <a:prstGeom prst="rect">
            <a:avLst/>
          </a:prstGeom>
        </p:spPr>
      </p:pic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Meshing</a:t>
            </a:r>
            <a:br>
              <a:rPr lang="de" dirty="0"/>
            </a:br>
            <a:r>
              <a:rPr lang="de" sz="2000" dirty="0"/>
              <a:t>High y+ Mesh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27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Boundary Conditions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2" y="1186814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</a:rPr>
              <a:t>Boundary conditions specify the values of flow variables at the boundaries of the simulation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Inlet: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velocity, mass-flow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Outlet: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Pressure, mass-flow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Walls: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slip, no-slip, moving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Symmetry: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mirroring the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Moving Geometry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Moving Reference Frames: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Used for modelling rotation and translation with displacement for steady-state and transient simulations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Sliding Mesh: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Rotation or translation of the mesh in transient simulations.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Porous Zones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Porous Zones/ Porous media: 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Used to model resistance on the fluid (radiators, filters)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31033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Limitations and Errors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380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Numerical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Turbulence modelling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bluff body flows and highly separated flow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separation and reattachment points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high streamline curvature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transition modelling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Discretization errors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mesh resolution</a:t>
            </a:r>
          </a:p>
          <a:p>
            <a:pPr lvl="1"/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    -  mesh quality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Convergence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Simplified Physics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" name="Google Shape;4680;p32">
            <a:extLst>
              <a:ext uri="{FF2B5EF4-FFF2-40B4-BE49-F238E27FC236}">
                <a16:creationId xmlns:a16="http://schemas.microsoft.com/office/drawing/2014/main" id="{5CF00985-7E6E-3BE5-18B8-C1CB1CB1D467}"/>
              </a:ext>
            </a:extLst>
          </p:cNvPr>
          <p:cNvSpPr txBox="1"/>
          <p:nvPr/>
        </p:nvSpPr>
        <p:spPr>
          <a:xfrm>
            <a:off x="4957879" y="1186814"/>
            <a:ext cx="3502490" cy="380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Boundary Conditions and Geometry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Roughness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Inaccurate Geometry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Simplified Geometry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Wrong Assumptions for Boundary Conditions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03615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2082600" y="2121932"/>
            <a:ext cx="497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 err="1"/>
              <a:t>Race</a:t>
            </a:r>
            <a:r>
              <a:rPr lang="de-DE" sz="4800" dirty="0"/>
              <a:t> Car</a:t>
            </a:r>
            <a:br>
              <a:rPr lang="de-DE" sz="4800" dirty="0"/>
            </a:br>
            <a:r>
              <a:rPr lang="de-DE" sz="4800" dirty="0"/>
              <a:t>CFD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817956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</a:rPr>
              <a:t>2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0314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p33"/>
          <p:cNvSpPr txBox="1">
            <a:spLocks noGrp="1"/>
          </p:cNvSpPr>
          <p:nvPr>
            <p:ph type="subTitle" idx="1"/>
          </p:nvPr>
        </p:nvSpPr>
        <p:spPr>
          <a:xfrm>
            <a:off x="1278450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CFD Fundamentals</a:t>
            </a:r>
            <a:endParaRPr dirty="0"/>
          </a:p>
        </p:txBody>
      </p:sp>
      <p:sp>
        <p:nvSpPr>
          <p:cNvPr id="4689" name="Google Shape;4689;p33"/>
          <p:cNvSpPr txBox="1">
            <a:spLocks noGrp="1"/>
          </p:cNvSpPr>
          <p:nvPr>
            <p:ph type="title" idx="15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Agenda</a:t>
            </a:r>
            <a:endParaRPr dirty="0"/>
          </a:p>
        </p:txBody>
      </p:sp>
      <p:sp>
        <p:nvSpPr>
          <p:cNvPr id="4690" name="Google Shape;4690;p33"/>
          <p:cNvSpPr txBox="1">
            <a:spLocks noGrp="1"/>
          </p:cNvSpPr>
          <p:nvPr>
            <p:ph type="subTitle" idx="2"/>
          </p:nvPr>
        </p:nvSpPr>
        <p:spPr>
          <a:xfrm>
            <a:off x="127844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Discretization, Turbulence Modelling, Solving, …</a:t>
            </a:r>
            <a:endParaRPr dirty="0"/>
          </a:p>
        </p:txBody>
      </p:sp>
      <p:sp>
        <p:nvSpPr>
          <p:cNvPr id="4691" name="Google Shape;4691;p33"/>
          <p:cNvSpPr txBox="1">
            <a:spLocks noGrp="1"/>
          </p:cNvSpPr>
          <p:nvPr>
            <p:ph type="title"/>
          </p:nvPr>
        </p:nvSpPr>
        <p:spPr>
          <a:xfrm>
            <a:off x="71799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</a:t>
            </a:r>
            <a:endParaRPr/>
          </a:p>
        </p:txBody>
      </p:sp>
      <p:sp>
        <p:nvSpPr>
          <p:cNvPr id="4692" name="Google Shape;4692;p33"/>
          <p:cNvSpPr txBox="1">
            <a:spLocks noGrp="1"/>
          </p:cNvSpPr>
          <p:nvPr>
            <p:ph type="title" idx="3"/>
          </p:nvPr>
        </p:nvSpPr>
        <p:spPr>
          <a:xfrm>
            <a:off x="4592704" y="1536363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</a:t>
            </a:r>
            <a:endParaRPr/>
          </a:p>
        </p:txBody>
      </p:sp>
      <p:sp>
        <p:nvSpPr>
          <p:cNvPr id="4693" name="Google Shape;4693;p33"/>
          <p:cNvSpPr txBox="1">
            <a:spLocks noGrp="1"/>
          </p:cNvSpPr>
          <p:nvPr>
            <p:ph type="subTitle" idx="4"/>
          </p:nvPr>
        </p:nvSpPr>
        <p:spPr>
          <a:xfrm>
            <a:off x="5147526" y="1536375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Race Car CFD</a:t>
            </a:r>
            <a:endParaRPr dirty="0"/>
          </a:p>
        </p:txBody>
      </p:sp>
      <p:sp>
        <p:nvSpPr>
          <p:cNvPr id="4694" name="Google Shape;4694;p33"/>
          <p:cNvSpPr txBox="1">
            <a:spLocks noGrp="1"/>
          </p:cNvSpPr>
          <p:nvPr>
            <p:ph type="subTitle" idx="5"/>
          </p:nvPr>
        </p:nvSpPr>
        <p:spPr>
          <a:xfrm>
            <a:off x="5147519" y="2043613"/>
            <a:ext cx="22587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Key Aspects of Modelling Race Car Components</a:t>
            </a:r>
            <a:endParaRPr dirty="0"/>
          </a:p>
        </p:txBody>
      </p:sp>
      <p:sp>
        <p:nvSpPr>
          <p:cNvPr id="4695" name="Google Shape;4695;p33"/>
          <p:cNvSpPr txBox="1">
            <a:spLocks noGrp="1"/>
          </p:cNvSpPr>
          <p:nvPr>
            <p:ph type="title" idx="6"/>
          </p:nvPr>
        </p:nvSpPr>
        <p:spPr>
          <a:xfrm>
            <a:off x="71799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endParaRPr/>
          </a:p>
        </p:txBody>
      </p:sp>
      <p:sp>
        <p:nvSpPr>
          <p:cNvPr id="4696" name="Google Shape;4696;p33"/>
          <p:cNvSpPr txBox="1">
            <a:spLocks noGrp="1"/>
          </p:cNvSpPr>
          <p:nvPr>
            <p:ph type="subTitle" idx="7"/>
          </p:nvPr>
        </p:nvSpPr>
        <p:spPr>
          <a:xfrm>
            <a:off x="1278450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 Workflow For Formula Student</a:t>
            </a:r>
            <a:endParaRPr dirty="0"/>
          </a:p>
        </p:txBody>
      </p:sp>
      <p:sp>
        <p:nvSpPr>
          <p:cNvPr id="4697" name="Google Shape;4697;p33"/>
          <p:cNvSpPr txBox="1">
            <a:spLocks noGrp="1"/>
          </p:cNvSpPr>
          <p:nvPr>
            <p:ph type="subTitle" idx="8"/>
          </p:nvPr>
        </p:nvSpPr>
        <p:spPr>
          <a:xfrm>
            <a:off x="127844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All Steps from CAD to Postprocessing</a:t>
            </a:r>
            <a:endParaRPr dirty="0"/>
          </a:p>
        </p:txBody>
      </p:sp>
      <p:sp>
        <p:nvSpPr>
          <p:cNvPr id="4698" name="Google Shape;4698;p33"/>
          <p:cNvSpPr txBox="1">
            <a:spLocks noGrp="1"/>
          </p:cNvSpPr>
          <p:nvPr>
            <p:ph type="title" idx="9"/>
          </p:nvPr>
        </p:nvSpPr>
        <p:spPr>
          <a:xfrm>
            <a:off x="4592704" y="3326299"/>
            <a:ext cx="5577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</a:t>
            </a:r>
            <a:endParaRPr/>
          </a:p>
        </p:txBody>
      </p:sp>
      <p:sp>
        <p:nvSpPr>
          <p:cNvPr id="4699" name="Google Shape;4699;p33"/>
          <p:cNvSpPr txBox="1">
            <a:spLocks noGrp="1"/>
          </p:cNvSpPr>
          <p:nvPr>
            <p:ph type="subTitle" idx="13"/>
          </p:nvPr>
        </p:nvSpPr>
        <p:spPr>
          <a:xfrm>
            <a:off x="5147526" y="3326302"/>
            <a:ext cx="32856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Validation and Correlation</a:t>
            </a:r>
            <a:endParaRPr dirty="0"/>
          </a:p>
        </p:txBody>
      </p:sp>
      <p:sp>
        <p:nvSpPr>
          <p:cNvPr id="4700" name="Google Shape;4700;p33"/>
          <p:cNvSpPr txBox="1">
            <a:spLocks noGrp="1"/>
          </p:cNvSpPr>
          <p:nvPr>
            <p:ph type="subTitle" idx="14"/>
          </p:nvPr>
        </p:nvSpPr>
        <p:spPr>
          <a:xfrm>
            <a:off x="5147519" y="3830263"/>
            <a:ext cx="2258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Accuracy, Understanding and Optimizing the CFD Setup</a:t>
            </a:r>
            <a:endParaRPr dirty="0"/>
          </a:p>
        </p:txBody>
      </p:sp>
      <p:cxnSp>
        <p:nvCxnSpPr>
          <p:cNvPr id="4701" name="Google Shape;4701;p33"/>
          <p:cNvCxnSpPr/>
          <p:nvPr/>
        </p:nvCxnSpPr>
        <p:spPr>
          <a:xfrm>
            <a:off x="5046513" y="295757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2" name="Google Shape;4702;p33"/>
          <p:cNvCxnSpPr/>
          <p:nvPr/>
        </p:nvCxnSpPr>
        <p:spPr>
          <a:xfrm>
            <a:off x="-474512" y="45994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661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unst enthält.&#10;&#10;Automatisch generierte Beschreibung">
            <a:extLst>
              <a:ext uri="{FF2B5EF4-FFF2-40B4-BE49-F238E27FC236}">
                <a16:creationId xmlns:a16="http://schemas.microsoft.com/office/drawing/2014/main" id="{7D258E19-2021-7845-A284-3A5D28E6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7941" flipH="1">
            <a:off x="2558396" y="222486"/>
            <a:ext cx="5451468" cy="4088600"/>
          </a:xfrm>
          <a:prstGeom prst="rect">
            <a:avLst/>
          </a:prstGeom>
        </p:spPr>
      </p:pic>
      <p:sp>
        <p:nvSpPr>
          <p:cNvPr id="4809" name="Textfeld 4808">
            <a:extLst>
              <a:ext uri="{FF2B5EF4-FFF2-40B4-BE49-F238E27FC236}">
                <a16:creationId xmlns:a16="http://schemas.microsoft.com/office/drawing/2014/main" id="{EC69749B-0D5A-E83D-5BD1-983B6859B343}"/>
              </a:ext>
            </a:extLst>
          </p:cNvPr>
          <p:cNvSpPr txBox="1"/>
          <p:nvPr/>
        </p:nvSpPr>
        <p:spPr>
          <a:xfrm>
            <a:off x="2115475" y="1014572"/>
            <a:ext cx="1598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Tyres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Rotating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Deformed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Contact Patch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Roughness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4806" name="Google Shape;5011;p52">
            <a:extLst>
              <a:ext uri="{FF2B5EF4-FFF2-40B4-BE49-F238E27FC236}">
                <a16:creationId xmlns:a16="http://schemas.microsoft.com/office/drawing/2014/main" id="{A59678B5-4D8F-39B4-B60C-453BEBE51864}"/>
              </a:ext>
            </a:extLst>
          </p:cNvPr>
          <p:cNvCxnSpPr>
            <a:cxnSpLocks/>
          </p:cNvCxnSpPr>
          <p:nvPr/>
        </p:nvCxnSpPr>
        <p:spPr>
          <a:xfrm flipH="1" flipV="1">
            <a:off x="3232518" y="2231203"/>
            <a:ext cx="342097" cy="54321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817" name="Textfeld 4816">
            <a:extLst>
              <a:ext uri="{FF2B5EF4-FFF2-40B4-BE49-F238E27FC236}">
                <a16:creationId xmlns:a16="http://schemas.microsoft.com/office/drawing/2014/main" id="{21431E90-3DB2-C726-C245-EE21FDDB687E}"/>
              </a:ext>
            </a:extLst>
          </p:cNvPr>
          <p:cNvSpPr txBox="1"/>
          <p:nvPr/>
        </p:nvSpPr>
        <p:spPr>
          <a:xfrm>
            <a:off x="1332476" y="2432752"/>
            <a:ext cx="1598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Ground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Moving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Roughness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4821" name="Textfeld 4820">
            <a:extLst>
              <a:ext uri="{FF2B5EF4-FFF2-40B4-BE49-F238E27FC236}">
                <a16:creationId xmlns:a16="http://schemas.microsoft.com/office/drawing/2014/main" id="{63141DE3-51B5-9B1B-BAF4-97B3E32EB300}"/>
              </a:ext>
            </a:extLst>
          </p:cNvPr>
          <p:cNvSpPr txBox="1"/>
          <p:nvPr/>
        </p:nvSpPr>
        <p:spPr>
          <a:xfrm>
            <a:off x="7269189" y="2425433"/>
            <a:ext cx="15980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Suspension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Moveable</a:t>
            </a: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 Parts</a:t>
            </a:r>
          </a:p>
        </p:txBody>
      </p:sp>
      <p:cxnSp>
        <p:nvCxnSpPr>
          <p:cNvPr id="4822" name="Google Shape;5011;p52">
            <a:extLst>
              <a:ext uri="{FF2B5EF4-FFF2-40B4-BE49-F238E27FC236}">
                <a16:creationId xmlns:a16="http://schemas.microsoft.com/office/drawing/2014/main" id="{BB257F99-D3FB-2E9D-BA48-D4B041B250A2}"/>
              </a:ext>
            </a:extLst>
          </p:cNvPr>
          <p:cNvCxnSpPr>
            <a:cxnSpLocks/>
            <a:endCxn id="4821" idx="1"/>
          </p:cNvCxnSpPr>
          <p:nvPr/>
        </p:nvCxnSpPr>
        <p:spPr>
          <a:xfrm flipV="1">
            <a:off x="5158752" y="2702432"/>
            <a:ext cx="2110437" cy="43306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825" name="Textfeld 4824">
            <a:extLst>
              <a:ext uri="{FF2B5EF4-FFF2-40B4-BE49-F238E27FC236}">
                <a16:creationId xmlns:a16="http://schemas.microsoft.com/office/drawing/2014/main" id="{681CD307-9A19-DB8C-3B7F-FF96050D77B3}"/>
              </a:ext>
            </a:extLst>
          </p:cNvPr>
          <p:cNvSpPr txBox="1"/>
          <p:nvPr/>
        </p:nvSpPr>
        <p:spPr>
          <a:xfrm>
            <a:off x="7445227" y="785929"/>
            <a:ext cx="16571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Heat Management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Radiators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Fans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Brakes</a:t>
            </a:r>
          </a:p>
        </p:txBody>
      </p:sp>
      <p:cxnSp>
        <p:nvCxnSpPr>
          <p:cNvPr id="4826" name="Google Shape;5011;p52">
            <a:extLst>
              <a:ext uri="{FF2B5EF4-FFF2-40B4-BE49-F238E27FC236}">
                <a16:creationId xmlns:a16="http://schemas.microsoft.com/office/drawing/2014/main" id="{BA4BB102-6550-F8FC-F363-DDB0B3F44F5F}"/>
              </a:ext>
            </a:extLst>
          </p:cNvPr>
          <p:cNvCxnSpPr>
            <a:cxnSpLocks/>
            <a:endCxn id="4825" idx="1"/>
          </p:cNvCxnSpPr>
          <p:nvPr/>
        </p:nvCxnSpPr>
        <p:spPr>
          <a:xfrm flipV="1">
            <a:off x="5887562" y="1401482"/>
            <a:ext cx="1557665" cy="1174626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829" name="Textfeld 4828">
            <a:extLst>
              <a:ext uri="{FF2B5EF4-FFF2-40B4-BE49-F238E27FC236}">
                <a16:creationId xmlns:a16="http://schemas.microsoft.com/office/drawing/2014/main" id="{D0E020FC-E4BD-AE07-F080-C27BFE63B373}"/>
              </a:ext>
            </a:extLst>
          </p:cNvPr>
          <p:cNvSpPr txBox="1"/>
          <p:nvPr/>
        </p:nvSpPr>
        <p:spPr>
          <a:xfrm>
            <a:off x="6843285" y="3591877"/>
            <a:ext cx="15980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Domain</a:t>
            </a:r>
            <a:endParaRPr lang="de-DE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Symmetry</a:t>
            </a:r>
            <a:endParaRPr lang="de-DE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 err="1">
                <a:solidFill>
                  <a:schemeClr val="dk1"/>
                </a:solidFill>
                <a:latin typeface="Abel"/>
                <a:sym typeface="Audiowide"/>
              </a:rPr>
              <a:t>Cornering</a:t>
            </a: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 Flow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dirty="0">
                <a:solidFill>
                  <a:schemeClr val="dk1"/>
                </a:solidFill>
                <a:latin typeface="Abel"/>
                <a:sym typeface="Audiowide"/>
              </a:rPr>
              <a:t>Submodels</a:t>
            </a:r>
          </a:p>
        </p:txBody>
      </p:sp>
    </p:spTree>
    <p:extLst>
      <p:ext uri="{BB962C8B-B14F-4D97-AF65-F5344CB8AC3E}">
        <p14:creationId xmlns:p14="http://schemas.microsoft.com/office/powerpoint/2010/main" val="1291941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Tyres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74073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M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oving </a:t>
            </a: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R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eference </a:t>
            </a: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F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rame (MRF):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Modeling technique to simulate flows relative to a moving system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Rotating/Translating Coordinate System where rotating components appear stationary relative to this frame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Introduction of additional centrifugal and Coriolis forces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7C17B4-991E-1050-C6E6-D55B2723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26" y="2653593"/>
            <a:ext cx="8461948" cy="23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3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Tyres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CBA8FA-A4BA-FF76-435D-0D023C77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448" y="2054924"/>
            <a:ext cx="5261556" cy="171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 descr="Ein Bild, das Oval, Badezimmer, Kreis, Spiegel enthält.&#10;&#10;Automatisch generierte Beschreibung">
            <a:extLst>
              <a:ext uri="{FF2B5EF4-FFF2-40B4-BE49-F238E27FC236}">
                <a16:creationId xmlns:a16="http://schemas.microsoft.com/office/drawing/2014/main" id="{DB8573E1-DE0A-E990-DFD1-4CD0672A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6" y="1354010"/>
            <a:ext cx="2960673" cy="340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Heat Management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58551" y="1190624"/>
            <a:ext cx="4373324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Radiators are modelled with a porous media: Artificial Resistance to model the pressure drop of the radiator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Monitor flow uniformity and mass flow distribution on radiator surface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You can apply a heat source to </a:t>
            </a: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the radiator</a:t>
            </a: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97C9171-3E79-55C4-BEF4-50E5FA94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59" y="2571750"/>
            <a:ext cx="6106041" cy="231656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6F0472D-ECA5-B794-69BB-02CD5D234720}"/>
              </a:ext>
            </a:extLst>
          </p:cNvPr>
          <p:cNvSpPr txBox="1"/>
          <p:nvPr/>
        </p:nvSpPr>
        <p:spPr>
          <a:xfrm>
            <a:off x="5175695" y="1750179"/>
            <a:ext cx="15980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Porous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Media /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Porous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Zone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Artificial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Resistance in all 3 </a:t>
            </a: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spatial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directions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</a:p>
        </p:txBody>
      </p:sp>
      <p:cxnSp>
        <p:nvCxnSpPr>
          <p:cNvPr id="4" name="Google Shape;5011;p52">
            <a:extLst>
              <a:ext uri="{FF2B5EF4-FFF2-40B4-BE49-F238E27FC236}">
                <a16:creationId xmlns:a16="http://schemas.microsoft.com/office/drawing/2014/main" id="{F0047B48-2912-0561-326C-E478EA75EF98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5577305" y="2535009"/>
            <a:ext cx="397392" cy="110353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44C58C6-D314-4DC0-D847-727DBB111065}"/>
              </a:ext>
            </a:extLst>
          </p:cNvPr>
          <p:cNvSpPr txBox="1"/>
          <p:nvPr/>
        </p:nvSpPr>
        <p:spPr>
          <a:xfrm>
            <a:off x="7092727" y="1693998"/>
            <a:ext cx="15980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Fans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</a:pP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Modelled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with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a „Fan Interface“ </a:t>
            </a:r>
            <a:r>
              <a:rPr lang="de-DE" sz="1050" dirty="0" err="1">
                <a:solidFill>
                  <a:schemeClr val="dk1"/>
                </a:solidFill>
                <a:latin typeface="Abel"/>
                <a:sym typeface="Audiowide"/>
              </a:rPr>
              <a:t>or</a:t>
            </a:r>
            <a:r>
              <a:rPr lang="de-DE" sz="1050" dirty="0">
                <a:solidFill>
                  <a:schemeClr val="dk1"/>
                </a:solidFill>
                <a:latin typeface="Abel"/>
                <a:sym typeface="Audiowide"/>
              </a:rPr>
              <a:t> MRF</a:t>
            </a:r>
          </a:p>
        </p:txBody>
      </p:sp>
      <p:cxnSp>
        <p:nvCxnSpPr>
          <p:cNvPr id="10" name="Google Shape;5011;p52">
            <a:extLst>
              <a:ext uri="{FF2B5EF4-FFF2-40B4-BE49-F238E27FC236}">
                <a16:creationId xmlns:a16="http://schemas.microsoft.com/office/drawing/2014/main" id="{D8B83ECB-F343-0D72-A2F8-4D0E9856A236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974697" y="2294162"/>
            <a:ext cx="1917032" cy="122191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43EF203-984A-9E98-E58B-A56C782CB66F}"/>
              </a:ext>
            </a:extLst>
          </p:cNvPr>
          <p:cNvSpPr txBox="1"/>
          <p:nvPr/>
        </p:nvSpPr>
        <p:spPr>
          <a:xfrm>
            <a:off x="5540904" y="3638547"/>
            <a:ext cx="235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© Rennstall Esslingen</a:t>
            </a:r>
          </a:p>
        </p:txBody>
      </p:sp>
    </p:spTree>
    <p:extLst>
      <p:ext uri="{BB962C8B-B14F-4D97-AF65-F5344CB8AC3E}">
        <p14:creationId xmlns:p14="http://schemas.microsoft.com/office/powerpoint/2010/main" val="139238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Heat Management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Brake Cooling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40F6F4D-7508-F789-D907-160F6528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9" y="1577312"/>
            <a:ext cx="5377019" cy="3134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D2E330-E2A4-9BD1-B223-0C15ACEBE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1943099"/>
            <a:ext cx="3111738" cy="27686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FBB0BA3-9EBC-8377-47FF-A6FFEED777A7}"/>
              </a:ext>
            </a:extLst>
          </p:cNvPr>
          <p:cNvSpPr txBox="1"/>
          <p:nvPr/>
        </p:nvSpPr>
        <p:spPr>
          <a:xfrm>
            <a:off x="663897" y="2990616"/>
            <a:ext cx="235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© Rennstall Esslingen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1508B4-C180-7446-BE67-5F2389B22CAE}"/>
              </a:ext>
            </a:extLst>
          </p:cNvPr>
          <p:cNvSpPr txBox="1"/>
          <p:nvPr/>
        </p:nvSpPr>
        <p:spPr>
          <a:xfrm>
            <a:off x="5269441" y="3336690"/>
            <a:ext cx="235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© Rennstall Esslingen</a:t>
            </a:r>
          </a:p>
        </p:txBody>
      </p:sp>
    </p:spTree>
    <p:extLst>
      <p:ext uri="{BB962C8B-B14F-4D97-AF65-F5344CB8AC3E}">
        <p14:creationId xmlns:p14="http://schemas.microsoft.com/office/powerpoint/2010/main" val="2878517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Ground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Moving Wall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Ground slip angle for Cornering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Roughness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Mesh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Abel"/>
                <a:sym typeface="Abel"/>
              </a:rPr>
              <a:t>Strong Interaction with Vortices and lateral Flow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6874518-07C4-2BF7-45F1-80D3E55D3358}"/>
              </a:ext>
            </a:extLst>
          </p:cNvPr>
          <p:cNvGrpSpPr>
            <a:grpSpLocks noChangeAspect="1"/>
          </p:cNvGrpSpPr>
          <p:nvPr/>
        </p:nvGrpSpPr>
        <p:grpSpPr>
          <a:xfrm>
            <a:off x="3167175" y="2419359"/>
            <a:ext cx="5519625" cy="2412990"/>
            <a:chOff x="3562350" y="2711449"/>
            <a:chExt cx="4749800" cy="2076449"/>
          </a:xfrm>
        </p:grpSpPr>
        <p:pic>
          <p:nvPicPr>
            <p:cNvPr id="8" name="Grafik 7" descr="Ein Bild, das Screenshot, Farbigkeit, Grafiken enthält.&#10;&#10;Automatisch generierte Beschreibung">
              <a:extLst>
                <a:ext uri="{FF2B5EF4-FFF2-40B4-BE49-F238E27FC236}">
                  <a16:creationId xmlns:a16="http://schemas.microsoft.com/office/drawing/2014/main" id="{E101E42D-C6BC-E05D-A1AF-3DCA83D6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37" t="33582" r="17369" b="5066"/>
            <a:stretch/>
          </p:blipFill>
          <p:spPr>
            <a:xfrm>
              <a:off x="3562350" y="2711449"/>
              <a:ext cx="4749800" cy="20764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Pfeil: gebogen 9">
              <a:extLst>
                <a:ext uri="{FF2B5EF4-FFF2-40B4-BE49-F238E27FC236}">
                  <a16:creationId xmlns:a16="http://schemas.microsoft.com/office/drawing/2014/main" id="{1175D0B3-4458-7C48-C340-67A09E9E1E80}"/>
                </a:ext>
              </a:extLst>
            </p:cNvPr>
            <p:cNvSpPr/>
            <p:nvPr/>
          </p:nvSpPr>
          <p:spPr>
            <a:xfrm flipV="1">
              <a:off x="6082716" y="3164000"/>
              <a:ext cx="900000" cy="900000"/>
            </a:xfrm>
            <a:prstGeom prst="circularArrow">
              <a:avLst>
                <a:gd name="adj1" fmla="val 9786"/>
                <a:gd name="adj2" fmla="val 1142319"/>
                <a:gd name="adj3" fmla="val 20285679"/>
                <a:gd name="adj4" fmla="val 4611172"/>
                <a:gd name="adj5" fmla="val 103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Pfeil: gebogen 10">
              <a:extLst>
                <a:ext uri="{FF2B5EF4-FFF2-40B4-BE49-F238E27FC236}">
                  <a16:creationId xmlns:a16="http://schemas.microsoft.com/office/drawing/2014/main" id="{8B8809ED-AD13-E01D-F815-0FC2E5218D46}"/>
                </a:ext>
              </a:extLst>
            </p:cNvPr>
            <p:cNvSpPr/>
            <p:nvPr/>
          </p:nvSpPr>
          <p:spPr>
            <a:xfrm>
              <a:off x="7503799" y="4064000"/>
              <a:ext cx="540000" cy="540000"/>
            </a:xfrm>
            <a:prstGeom prst="circularArrow">
              <a:avLst>
                <a:gd name="adj1" fmla="val 9786"/>
                <a:gd name="adj2" fmla="val 1142319"/>
                <a:gd name="adj3" fmla="val 20285679"/>
                <a:gd name="adj4" fmla="val 4611172"/>
                <a:gd name="adj5" fmla="val 103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92975AA2-197B-D7D2-BE9A-0A5DFDD9BB59}"/>
              </a:ext>
            </a:extLst>
          </p:cNvPr>
          <p:cNvSpPr txBox="1"/>
          <p:nvPr/>
        </p:nvSpPr>
        <p:spPr>
          <a:xfrm>
            <a:off x="4826968" y="1979033"/>
            <a:ext cx="159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Primary Vortex</a:t>
            </a:r>
          </a:p>
        </p:txBody>
      </p:sp>
      <p:cxnSp>
        <p:nvCxnSpPr>
          <p:cNvPr id="3" name="Google Shape;5011;p52">
            <a:extLst>
              <a:ext uri="{FF2B5EF4-FFF2-40B4-BE49-F238E27FC236}">
                <a16:creationId xmlns:a16="http://schemas.microsoft.com/office/drawing/2014/main" id="{E8F2F789-72D5-3FC1-D589-77FDE33E946B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5625970" y="2256032"/>
            <a:ext cx="917865" cy="109506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560E451D-1974-CB47-05C6-8A01B206DCC4}"/>
              </a:ext>
            </a:extLst>
          </p:cNvPr>
          <p:cNvSpPr txBox="1"/>
          <p:nvPr/>
        </p:nvSpPr>
        <p:spPr>
          <a:xfrm>
            <a:off x="7141898" y="1859197"/>
            <a:ext cx="1598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Secondary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Vortex</a:t>
            </a:r>
          </a:p>
        </p:txBody>
      </p:sp>
      <p:cxnSp>
        <p:nvCxnSpPr>
          <p:cNvPr id="9" name="Google Shape;5011;p52">
            <a:extLst>
              <a:ext uri="{FF2B5EF4-FFF2-40B4-BE49-F238E27FC236}">
                <a16:creationId xmlns:a16="http://schemas.microsoft.com/office/drawing/2014/main" id="{60DA0F9A-BA60-68E4-3845-1DFBE6996F13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940900" y="2320862"/>
            <a:ext cx="120295" cy="1923513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EFB66C6-69D7-7E73-4255-C91B507F494C}"/>
              </a:ext>
            </a:extLst>
          </p:cNvPr>
          <p:cNvSpPr txBox="1"/>
          <p:nvPr/>
        </p:nvSpPr>
        <p:spPr>
          <a:xfrm>
            <a:off x="5179447" y="4663244"/>
            <a:ext cx="1598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Ground Plane</a:t>
            </a:r>
          </a:p>
        </p:txBody>
      </p:sp>
    </p:spTree>
    <p:extLst>
      <p:ext uri="{BB962C8B-B14F-4D97-AF65-F5344CB8AC3E}">
        <p14:creationId xmlns:p14="http://schemas.microsoft.com/office/powerpoint/2010/main" val="2150752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Domain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63897" y="1193392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Straight line: Rectangular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Curved Flow: Curved or Rectangular Domain with “Moving Reference Frame”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6" name="Grafik 5" descr="Ein Bild, das Screenshot, Astronomie, Nacht enthält.&#10;&#10;Automatisch generierte Beschreibung">
            <a:extLst>
              <a:ext uri="{FF2B5EF4-FFF2-40B4-BE49-F238E27FC236}">
                <a16:creationId xmlns:a16="http://schemas.microsoft.com/office/drawing/2014/main" id="{732E53E3-F597-E3DC-897F-6F27584E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" y="2307731"/>
            <a:ext cx="8098161" cy="257078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DFEEE67-7923-FC0F-C951-F263CEC791EE}"/>
              </a:ext>
            </a:extLst>
          </p:cNvPr>
          <p:cNvSpPr txBox="1"/>
          <p:nvPr/>
        </p:nvSpPr>
        <p:spPr>
          <a:xfrm>
            <a:off x="7658044" y="4497169"/>
            <a:ext cx="963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rgbClr val="3DB1DF"/>
                </a:solidFill>
                <a:latin typeface="Audiowide"/>
                <a:sym typeface="Audiowide"/>
              </a:rPr>
              <a:t>Inlet</a:t>
            </a:r>
            <a:endParaRPr lang="de-DE" sz="1200" dirty="0">
              <a:solidFill>
                <a:srgbClr val="3DB1DF"/>
              </a:solidFill>
              <a:latin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EFC527"/>
                </a:solidFill>
                <a:latin typeface="Audiowide"/>
                <a:sym typeface="Audiowide"/>
              </a:rPr>
              <a:t>Outlet</a:t>
            </a:r>
            <a:endParaRPr lang="de-DE" sz="1200" dirty="0">
              <a:solidFill>
                <a:srgbClr val="3DB1DF"/>
              </a:solidFill>
              <a:latin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tx1"/>
                </a:solidFill>
                <a:latin typeface="Audiowide"/>
                <a:sym typeface="Audiowide"/>
              </a:rPr>
              <a:t>Walls</a:t>
            </a:r>
            <a:endParaRPr lang="de-DE" sz="1200" dirty="0">
              <a:solidFill>
                <a:schemeClr val="tx1"/>
              </a:solidFill>
              <a:latin typeface="Abel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4047904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1451429" y="1860680"/>
            <a:ext cx="62943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/>
              <a:t>A Workflow</a:t>
            </a:r>
            <a:br>
              <a:rPr lang="de-DE" sz="4800" dirty="0"/>
            </a:br>
            <a:r>
              <a:rPr lang="de-DE" sz="4800" dirty="0"/>
              <a:t> </a:t>
            </a:r>
            <a:r>
              <a:rPr lang="de-DE" sz="4800" dirty="0" err="1"/>
              <a:t>for</a:t>
            </a:r>
            <a:br>
              <a:rPr lang="de-DE" sz="4800" dirty="0"/>
            </a:br>
            <a:r>
              <a:rPr lang="de-DE" sz="4800" dirty="0"/>
              <a:t>Formula Student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242229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</a:rPr>
              <a:t>3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0164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" name="Google Shape;5018;p53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dirty="0"/>
          </a:p>
        </p:txBody>
      </p:sp>
      <p:sp>
        <p:nvSpPr>
          <p:cNvPr id="5019" name="Google Shape;5019;p53"/>
          <p:cNvSpPr txBox="1"/>
          <p:nvPr/>
        </p:nvSpPr>
        <p:spPr>
          <a:xfrm>
            <a:off x="712900" y="2578498"/>
            <a:ext cx="1494900" cy="39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CAD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20" name="Google Shape;5020;p53"/>
          <p:cNvSpPr txBox="1"/>
          <p:nvPr/>
        </p:nvSpPr>
        <p:spPr>
          <a:xfrm>
            <a:off x="2105092" y="2457126"/>
            <a:ext cx="1822222" cy="70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Suspension &amp; Tyres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21" name="Google Shape;5021;p53"/>
          <p:cNvSpPr txBox="1"/>
          <p:nvPr/>
        </p:nvSpPr>
        <p:spPr>
          <a:xfrm>
            <a:off x="3820895" y="2528942"/>
            <a:ext cx="1494900" cy="571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Domain/Mesh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27" name="Google Shape;5027;p53"/>
          <p:cNvSpPr txBox="1"/>
          <p:nvPr/>
        </p:nvSpPr>
        <p:spPr>
          <a:xfrm>
            <a:off x="977650" y="1457800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28" name="Google Shape;5028;p53"/>
          <p:cNvSpPr txBox="1"/>
          <p:nvPr/>
        </p:nvSpPr>
        <p:spPr>
          <a:xfrm>
            <a:off x="4088575" y="1460025"/>
            <a:ext cx="965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sz="36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31" name="Google Shape;5031;p53"/>
          <p:cNvSpPr txBox="1"/>
          <p:nvPr/>
        </p:nvSpPr>
        <p:spPr>
          <a:xfrm>
            <a:off x="7199628" y="1460025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05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32" name="Google Shape;5032;p53"/>
          <p:cNvSpPr txBox="1"/>
          <p:nvPr/>
        </p:nvSpPr>
        <p:spPr>
          <a:xfrm>
            <a:off x="2532732" y="3742150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033" name="Google Shape;5033;p53"/>
          <p:cNvSpPr txBox="1"/>
          <p:nvPr/>
        </p:nvSpPr>
        <p:spPr>
          <a:xfrm>
            <a:off x="5644080" y="3742150"/>
            <a:ext cx="966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 sz="3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5034" name="Google Shape;5034;p53"/>
          <p:cNvCxnSpPr>
            <a:cxnSpLocks/>
            <a:stCxn id="5027" idx="2"/>
            <a:endCxn id="5019" idx="0"/>
          </p:cNvCxnSpPr>
          <p:nvPr/>
        </p:nvCxnSpPr>
        <p:spPr>
          <a:xfrm flipH="1">
            <a:off x="1460350" y="1861900"/>
            <a:ext cx="600" cy="71659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5" name="Google Shape;5035;p53"/>
          <p:cNvCxnSpPr>
            <a:cxnSpLocks/>
            <a:stCxn id="5019" idx="2"/>
            <a:endCxn id="5032" idx="1"/>
          </p:cNvCxnSpPr>
          <p:nvPr/>
        </p:nvCxnSpPr>
        <p:spPr>
          <a:xfrm rot="16200000" flipH="1">
            <a:off x="1512686" y="2924154"/>
            <a:ext cx="967710" cy="1072382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6" name="Google Shape;5036;p53"/>
          <p:cNvCxnSpPr>
            <a:cxnSpLocks/>
            <a:stCxn id="5032" idx="0"/>
            <a:endCxn id="5020" idx="2"/>
          </p:cNvCxnSpPr>
          <p:nvPr/>
        </p:nvCxnSpPr>
        <p:spPr>
          <a:xfrm rot="5400000" flipH="1" flipV="1">
            <a:off x="2727739" y="3453687"/>
            <a:ext cx="576757" cy="1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7" name="Google Shape;5037;p53"/>
          <p:cNvCxnSpPr>
            <a:cxnSpLocks/>
            <a:stCxn id="5020" idx="0"/>
            <a:endCxn id="5028" idx="1"/>
          </p:cNvCxnSpPr>
          <p:nvPr/>
        </p:nvCxnSpPr>
        <p:spPr>
          <a:xfrm rot="5400000" flipH="1" flipV="1">
            <a:off x="3154864" y="1523415"/>
            <a:ext cx="795051" cy="1072372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8" name="Google Shape;5038;p53"/>
          <p:cNvCxnSpPr>
            <a:cxnSpLocks/>
            <a:stCxn id="5028" idx="2"/>
            <a:endCxn id="5021" idx="0"/>
          </p:cNvCxnSpPr>
          <p:nvPr/>
        </p:nvCxnSpPr>
        <p:spPr>
          <a:xfrm rot="5400000">
            <a:off x="4237402" y="2195068"/>
            <a:ext cx="664817" cy="293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9" name="Google Shape;5039;p53"/>
          <p:cNvCxnSpPr>
            <a:cxnSpLocks/>
            <a:stCxn id="5021" idx="2"/>
            <a:endCxn id="5033" idx="1"/>
          </p:cNvCxnSpPr>
          <p:nvPr/>
        </p:nvCxnSpPr>
        <p:spPr>
          <a:xfrm rot="16200000" flipH="1">
            <a:off x="4684479" y="2984598"/>
            <a:ext cx="843467" cy="1075735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40" name="Google Shape;5040;p53"/>
          <p:cNvCxnSpPr>
            <a:cxnSpLocks/>
            <a:stCxn id="5033" idx="0"/>
            <a:endCxn id="30" idx="2"/>
          </p:cNvCxnSpPr>
          <p:nvPr/>
        </p:nvCxnSpPr>
        <p:spPr>
          <a:xfrm rot="16200000" flipV="1">
            <a:off x="5742775" y="3357545"/>
            <a:ext cx="768085" cy="11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41" name="Google Shape;5041;p53"/>
          <p:cNvCxnSpPr>
            <a:cxnSpLocks/>
            <a:stCxn id="30" idx="0"/>
            <a:endCxn id="5031" idx="1"/>
          </p:cNvCxnSpPr>
          <p:nvPr/>
        </p:nvCxnSpPr>
        <p:spPr>
          <a:xfrm rot="5400000" flipH="1" flipV="1">
            <a:off x="6208996" y="1579333"/>
            <a:ext cx="907890" cy="1073374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42" name="Google Shape;5042;p53"/>
          <p:cNvCxnSpPr>
            <a:cxnSpLocks/>
            <a:stCxn id="5031" idx="2"/>
            <a:endCxn id="35" idx="0"/>
          </p:cNvCxnSpPr>
          <p:nvPr/>
        </p:nvCxnSpPr>
        <p:spPr>
          <a:xfrm rot="5400000">
            <a:off x="7325054" y="2220623"/>
            <a:ext cx="714373" cy="137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" name="Google Shape;5021;p53">
            <a:extLst>
              <a:ext uri="{FF2B5EF4-FFF2-40B4-BE49-F238E27FC236}">
                <a16:creationId xmlns:a16="http://schemas.microsoft.com/office/drawing/2014/main" id="{6F083103-C511-01AB-E13D-B0C4DEB78AC5}"/>
              </a:ext>
            </a:extLst>
          </p:cNvPr>
          <p:cNvSpPr txBox="1"/>
          <p:nvPr/>
        </p:nvSpPr>
        <p:spPr>
          <a:xfrm>
            <a:off x="5378804" y="2569965"/>
            <a:ext cx="14949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Solver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5" name="Google Shape;5021;p53">
            <a:extLst>
              <a:ext uri="{FF2B5EF4-FFF2-40B4-BE49-F238E27FC236}">
                <a16:creationId xmlns:a16="http://schemas.microsoft.com/office/drawing/2014/main" id="{8B1FD0DA-1B29-6DA6-3722-6B7FE3987BA3}"/>
              </a:ext>
            </a:extLst>
          </p:cNvPr>
          <p:cNvSpPr txBox="1"/>
          <p:nvPr/>
        </p:nvSpPr>
        <p:spPr>
          <a:xfrm>
            <a:off x="6934101" y="2578498"/>
            <a:ext cx="14949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Posting</a:t>
            </a:r>
            <a:endParaRPr sz="20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01 CAD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2" y="1186814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Split Patches in CAD for efficient meshing strategies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Create efficient Mesh Refinement Boxes in CAD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Create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-Planes in CAD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Model the driver as accurate as possible for rear wing onset flow prediction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 descr="Ein Bild, das Design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189476F0-A7DB-92A4-0C7A-645EEC26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15" t="11177" r="3099"/>
          <a:stretch/>
        </p:blipFill>
        <p:spPr>
          <a:xfrm>
            <a:off x="2914649" y="3027518"/>
            <a:ext cx="5912893" cy="1830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B2EED82-410D-173F-D254-BD6B205A1CB8}"/>
              </a:ext>
            </a:extLst>
          </p:cNvPr>
          <p:cNvSpPr txBox="1"/>
          <p:nvPr/>
        </p:nvSpPr>
        <p:spPr>
          <a:xfrm>
            <a:off x="6783112" y="2360968"/>
            <a:ext cx="1657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Wing Patches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Suction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Pressure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Trailing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Edge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Shedding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Edge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B21C76-2B54-8B41-24BF-E898CB22BBB3}"/>
              </a:ext>
            </a:extLst>
          </p:cNvPr>
          <p:cNvSpPr txBox="1"/>
          <p:nvPr/>
        </p:nvSpPr>
        <p:spPr>
          <a:xfrm>
            <a:off x="1736902" y="4224357"/>
            <a:ext cx="16571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Wrap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Suction</a:t>
            </a: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 Surface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around</a:t>
            </a: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leading</a:t>
            </a: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edge</a:t>
            </a:r>
            <a:endParaRPr lang="de-DE" sz="10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2" name="Google Shape;5011;p52">
            <a:extLst>
              <a:ext uri="{FF2B5EF4-FFF2-40B4-BE49-F238E27FC236}">
                <a16:creationId xmlns:a16="http://schemas.microsoft.com/office/drawing/2014/main" id="{96FCFC50-023C-17C0-59F8-3A2A3DAD258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394040" y="4081462"/>
            <a:ext cx="830298" cy="41989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15693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1" name="Google Shape;4721;p36"/>
          <p:cNvSpPr txBox="1">
            <a:spLocks noGrp="1"/>
          </p:cNvSpPr>
          <p:nvPr>
            <p:ph type="subTitle" idx="1"/>
          </p:nvPr>
        </p:nvSpPr>
        <p:spPr>
          <a:xfrm>
            <a:off x="1323393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Rennstall Esslingen</a:t>
            </a:r>
          </a:p>
        </p:txBody>
      </p:sp>
      <p:sp>
        <p:nvSpPr>
          <p:cNvPr id="4722" name="Google Shape;4722;p36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About Me</a:t>
            </a:r>
            <a:endParaRPr dirty="0"/>
          </a:p>
        </p:txBody>
      </p:sp>
      <p:sp>
        <p:nvSpPr>
          <p:cNvPr id="4723" name="Google Shape;4723;p36"/>
          <p:cNvSpPr txBox="1">
            <a:spLocks noGrp="1"/>
          </p:cNvSpPr>
          <p:nvPr>
            <p:ph type="subTitle" idx="2"/>
          </p:nvPr>
        </p:nvSpPr>
        <p:spPr>
          <a:xfrm>
            <a:off x="3498461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Williams Racing</a:t>
            </a:r>
            <a:endParaRPr dirty="0"/>
          </a:p>
        </p:txBody>
      </p:sp>
      <p:sp>
        <p:nvSpPr>
          <p:cNvPr id="4724" name="Google Shape;4724;p36"/>
          <p:cNvSpPr txBox="1">
            <a:spLocks noGrp="1"/>
          </p:cNvSpPr>
          <p:nvPr>
            <p:ph type="subTitle" idx="5"/>
          </p:nvPr>
        </p:nvSpPr>
        <p:spPr>
          <a:xfrm>
            <a:off x="3498449" y="3284165"/>
            <a:ext cx="21471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Aerodynamicist,</a:t>
            </a:r>
            <a:br>
              <a:rPr lang="de" dirty="0"/>
            </a:br>
            <a:r>
              <a:rPr lang="de" dirty="0"/>
              <a:t>Master Thesis about High Fidelity CFD</a:t>
            </a:r>
            <a:endParaRPr dirty="0"/>
          </a:p>
        </p:txBody>
      </p:sp>
      <p:sp>
        <p:nvSpPr>
          <p:cNvPr id="4725" name="Google Shape;4725;p36"/>
          <p:cNvSpPr txBox="1">
            <a:spLocks noGrp="1"/>
          </p:cNvSpPr>
          <p:nvPr>
            <p:ph type="subTitle" idx="3"/>
          </p:nvPr>
        </p:nvSpPr>
        <p:spPr>
          <a:xfrm>
            <a:off x="5673519" y="2913775"/>
            <a:ext cx="21471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Sauber Motorsport</a:t>
            </a:r>
          </a:p>
        </p:txBody>
      </p:sp>
      <p:sp>
        <p:nvSpPr>
          <p:cNvPr id="4726" name="Google Shape;4726;p36"/>
          <p:cNvSpPr txBox="1">
            <a:spLocks noGrp="1"/>
          </p:cNvSpPr>
          <p:nvPr>
            <p:ph type="subTitle" idx="4"/>
          </p:nvPr>
        </p:nvSpPr>
        <p:spPr>
          <a:xfrm>
            <a:off x="1323381" y="3283950"/>
            <a:ext cx="21471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Team Leader </a:t>
            </a:r>
            <a:r>
              <a:rPr lang="de-DE" dirty="0" err="1"/>
              <a:t>Aerodynamics</a:t>
            </a:r>
            <a:endParaRPr lang="de-DE" dirty="0"/>
          </a:p>
        </p:txBody>
      </p:sp>
      <p:sp>
        <p:nvSpPr>
          <p:cNvPr id="4727" name="Google Shape;4727;p36"/>
          <p:cNvSpPr txBox="1">
            <a:spLocks noGrp="1"/>
          </p:cNvSpPr>
          <p:nvPr>
            <p:ph type="subTitle" idx="6"/>
          </p:nvPr>
        </p:nvSpPr>
        <p:spPr>
          <a:xfrm>
            <a:off x="5673506" y="3284165"/>
            <a:ext cx="21471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CFD </a:t>
            </a:r>
            <a:r>
              <a:rPr lang="de-DE" dirty="0" err="1"/>
              <a:t>Correlation</a:t>
            </a:r>
            <a:r>
              <a:rPr lang="de-DE" dirty="0"/>
              <a:t> Engineer</a:t>
            </a:r>
          </a:p>
        </p:txBody>
      </p:sp>
      <p:cxnSp>
        <p:nvCxnSpPr>
          <p:cNvPr id="4728" name="Google Shape;4728;p36"/>
          <p:cNvCxnSpPr/>
          <p:nvPr/>
        </p:nvCxnSpPr>
        <p:spPr>
          <a:xfrm>
            <a:off x="1309350" y="2619525"/>
            <a:ext cx="652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29" name="Google Shape;4729;p36"/>
          <p:cNvPicPr preferRelativeResize="0"/>
          <p:nvPr/>
        </p:nvPicPr>
        <p:blipFill rotWithShape="1">
          <a:blip r:embed="rId3"/>
          <a:srcRect t="2" b="2"/>
          <a:stretch/>
        </p:blipFill>
        <p:spPr>
          <a:xfrm>
            <a:off x="1506076" y="1446450"/>
            <a:ext cx="1781700" cy="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30" name="Google Shape;4730;p36"/>
          <p:cNvPicPr preferRelativeResize="0"/>
          <p:nvPr/>
        </p:nvPicPr>
        <p:blipFill rotWithShape="1">
          <a:blip r:embed="rId4"/>
          <a:srcRect t="7688" b="7688"/>
          <a:stretch/>
        </p:blipFill>
        <p:spPr>
          <a:xfrm>
            <a:off x="3681150" y="1446463"/>
            <a:ext cx="1781700" cy="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31" name="Google Shape;4731;p36"/>
          <p:cNvPicPr preferRelativeResize="0"/>
          <p:nvPr/>
        </p:nvPicPr>
        <p:blipFill rotWithShape="1">
          <a:blip r:embed="rId5"/>
          <a:srcRect t="2" b="2"/>
          <a:stretch/>
        </p:blipFill>
        <p:spPr>
          <a:xfrm>
            <a:off x="5856225" y="1446450"/>
            <a:ext cx="1781700" cy="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790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02 Suspension &amp; </a:t>
            </a:r>
            <a:r>
              <a:rPr lang="de-DE" dirty="0" err="1"/>
              <a:t>Tyres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2" y="1186814"/>
            <a:ext cx="6377567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Create (simple) functions to adjust the suspension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Recreate the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tyre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contact-patch deformation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Separation Point on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tyre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crucial for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tyre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wake prediction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3" name="Grafik 2" descr="Ein Bild, das Badezimmer, Kreis, Toilette, Geschirr enthält.&#10;&#10;Automatisch generierte Beschreibung">
            <a:extLst>
              <a:ext uri="{FF2B5EF4-FFF2-40B4-BE49-F238E27FC236}">
                <a16:creationId xmlns:a16="http://schemas.microsoft.com/office/drawing/2014/main" id="{06941B04-E778-4EEC-D8B7-1DAC9F1A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51" y="42539"/>
            <a:ext cx="2525265" cy="267208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12ED427-4CB2-94A1-8C28-9BC23B6B5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369" y="2943357"/>
            <a:ext cx="1439852" cy="19198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450EC5C-3E29-D98F-0791-0D92605169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7" t="26556" r="25748"/>
          <a:stretch/>
        </p:blipFill>
        <p:spPr>
          <a:xfrm>
            <a:off x="5379421" y="2943357"/>
            <a:ext cx="1575491" cy="1944504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B9EA1B4-ED23-22D2-51DF-27145F1D337A}"/>
              </a:ext>
            </a:extLst>
          </p:cNvPr>
          <p:cNvSpPr/>
          <p:nvPr/>
        </p:nvSpPr>
        <p:spPr>
          <a:xfrm>
            <a:off x="3629024" y="4911798"/>
            <a:ext cx="3432175" cy="1495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CDB0CA5-0C3A-E6DD-9D5A-D727EB145CFB}"/>
              </a:ext>
            </a:extLst>
          </p:cNvPr>
          <p:cNvSpPr txBox="1"/>
          <p:nvPr/>
        </p:nvSpPr>
        <p:spPr>
          <a:xfrm>
            <a:off x="3718753" y="4552325"/>
            <a:ext cx="1800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© Rennstall Esslingen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9DB87A-D19D-6970-DCBE-BE19F799838E}"/>
              </a:ext>
            </a:extLst>
          </p:cNvPr>
          <p:cNvSpPr txBox="1"/>
          <p:nvPr/>
        </p:nvSpPr>
        <p:spPr>
          <a:xfrm>
            <a:off x="5429863" y="3420138"/>
            <a:ext cx="1800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© Rennstall Esslingen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DD57CD-56B8-7774-54F4-70AA7D7AD17C}"/>
              </a:ext>
            </a:extLst>
          </p:cNvPr>
          <p:cNvSpPr txBox="1"/>
          <p:nvPr/>
        </p:nvSpPr>
        <p:spPr>
          <a:xfrm>
            <a:off x="6921331" y="1839214"/>
            <a:ext cx="1800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© Rennstall Esslingen</a:t>
            </a:r>
          </a:p>
        </p:txBody>
      </p:sp>
    </p:spTree>
    <p:extLst>
      <p:ext uri="{BB962C8B-B14F-4D97-AF65-F5344CB8AC3E}">
        <p14:creationId xmlns:p14="http://schemas.microsoft.com/office/powerpoint/2010/main" val="33735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03.1 Domain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AA566129-C908-BD0C-5176-C24047B5AE3C}"/>
              </a:ext>
            </a:extLst>
          </p:cNvPr>
          <p:cNvSpPr/>
          <p:nvPr/>
        </p:nvSpPr>
        <p:spPr>
          <a:xfrm>
            <a:off x="793636" y="2109761"/>
            <a:ext cx="7575728" cy="2283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BC9C2A0-D322-AFC8-2F79-183AF72A8C8D}"/>
              </a:ext>
            </a:extLst>
          </p:cNvPr>
          <p:cNvSpPr/>
          <p:nvPr/>
        </p:nvSpPr>
        <p:spPr>
          <a:xfrm>
            <a:off x="3274472" y="3067580"/>
            <a:ext cx="730498" cy="3678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C2F5F3B-0A59-1DB1-BC33-4DAAA2F0228E}"/>
              </a:ext>
            </a:extLst>
          </p:cNvPr>
          <p:cNvSpPr/>
          <p:nvPr/>
        </p:nvSpPr>
        <p:spPr>
          <a:xfrm>
            <a:off x="919508" y="2942425"/>
            <a:ext cx="1389480" cy="618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  <a:latin typeface="Abel"/>
                <a:cs typeface="Arial"/>
              </a:rPr>
              <a:t>Straight line flow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5ED6A47-C82B-1201-550A-ECA05D8C2D7D}"/>
              </a:ext>
            </a:extLst>
          </p:cNvPr>
          <p:cNvSpPr txBox="1"/>
          <p:nvPr/>
        </p:nvSpPr>
        <p:spPr>
          <a:xfrm>
            <a:off x="335903" y="1420162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Velocity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Inlet</a:t>
            </a:r>
            <a:endParaRPr lang="de-DE" sz="12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Fixed Velocity</a:t>
            </a:r>
          </a:p>
        </p:txBody>
      </p:sp>
      <p:cxnSp>
        <p:nvCxnSpPr>
          <p:cNvPr id="9" name="Google Shape;5011;p52">
            <a:extLst>
              <a:ext uri="{FF2B5EF4-FFF2-40B4-BE49-F238E27FC236}">
                <a16:creationId xmlns:a16="http://schemas.microsoft.com/office/drawing/2014/main" id="{A7F31460-C214-85BA-4228-9C9159739744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42883" y="1881827"/>
            <a:ext cx="479563" cy="92294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0E047E-0D00-CC3C-C03B-483FF2C63181}"/>
              </a:ext>
            </a:extLst>
          </p:cNvPr>
          <p:cNvSpPr txBox="1"/>
          <p:nvPr/>
        </p:nvSpPr>
        <p:spPr>
          <a:xfrm>
            <a:off x="7078114" y="1349708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Pressure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Outlet</a:t>
            </a: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Ambient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Pressure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3" name="Google Shape;5011;p52">
            <a:extLst>
              <a:ext uri="{FF2B5EF4-FFF2-40B4-BE49-F238E27FC236}">
                <a16:creationId xmlns:a16="http://schemas.microsoft.com/office/drawing/2014/main" id="{9B83B850-89C1-A1F8-EBF1-0729B8CCE798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8064657" y="1811373"/>
            <a:ext cx="236460" cy="1340497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1F88107-D06F-2365-332D-62F50295EA48}"/>
              </a:ext>
            </a:extLst>
          </p:cNvPr>
          <p:cNvSpPr txBox="1"/>
          <p:nvPr/>
        </p:nvSpPr>
        <p:spPr>
          <a:xfrm>
            <a:off x="4723550" y="1131459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Sidewalls</a:t>
            </a:r>
            <a:endParaRPr lang="de-DE" sz="12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Slip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condition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or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Symmetry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7" name="Google Shape;5011;p52">
            <a:extLst>
              <a:ext uri="{FF2B5EF4-FFF2-40B4-BE49-F238E27FC236}">
                <a16:creationId xmlns:a16="http://schemas.microsoft.com/office/drawing/2014/main" id="{9BE075D8-E97B-8361-9057-3485F6DAABC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552809" y="1593124"/>
            <a:ext cx="157284" cy="451323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86B1CAB2-D332-4438-A254-188EDE0F084A}"/>
              </a:ext>
            </a:extLst>
          </p:cNvPr>
          <p:cNvSpPr/>
          <p:nvPr/>
        </p:nvSpPr>
        <p:spPr>
          <a:xfrm rot="16200000">
            <a:off x="6121520" y="2312414"/>
            <a:ext cx="131295" cy="436439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eschweifte Klammer links 24">
            <a:extLst>
              <a:ext uri="{FF2B5EF4-FFF2-40B4-BE49-F238E27FC236}">
                <a16:creationId xmlns:a16="http://schemas.microsoft.com/office/drawing/2014/main" id="{800ADBB5-EBAC-671F-94FF-796E85E9B305}"/>
              </a:ext>
            </a:extLst>
          </p:cNvPr>
          <p:cNvSpPr/>
          <p:nvPr/>
        </p:nvSpPr>
        <p:spPr>
          <a:xfrm rot="16200000">
            <a:off x="1968408" y="3255533"/>
            <a:ext cx="131295" cy="248083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7A86819-1BF3-7E1E-504F-258BBC9471C4}"/>
              </a:ext>
            </a:extLst>
          </p:cNvPr>
          <p:cNvSpPr txBox="1"/>
          <p:nvPr/>
        </p:nvSpPr>
        <p:spPr>
          <a:xfrm>
            <a:off x="5200624" y="4560260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Approx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. 10+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lengths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9A3A39D-C152-AA7F-15C5-9607743E20E7}"/>
              </a:ext>
            </a:extLst>
          </p:cNvPr>
          <p:cNvSpPr txBox="1"/>
          <p:nvPr/>
        </p:nvSpPr>
        <p:spPr>
          <a:xfrm>
            <a:off x="1047512" y="4612502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Approx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. 5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lengths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1379E94F-4AF6-7CC3-D2FC-CD4BB8F2C59F}"/>
              </a:ext>
            </a:extLst>
          </p:cNvPr>
          <p:cNvSpPr/>
          <p:nvPr/>
        </p:nvSpPr>
        <p:spPr>
          <a:xfrm rot="10800000">
            <a:off x="4068982" y="2144630"/>
            <a:ext cx="131295" cy="92294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6273CF4-22A0-D390-92EE-9D785C655FBE}"/>
              </a:ext>
            </a:extLst>
          </p:cNvPr>
          <p:cNvSpPr txBox="1"/>
          <p:nvPr/>
        </p:nvSpPr>
        <p:spPr>
          <a:xfrm>
            <a:off x="4159381" y="2467604"/>
            <a:ext cx="197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Min. 2-3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sym typeface="Audiowide"/>
              </a:rPr>
              <a:t>lengths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E6030CF-4AFA-2FDD-EB46-BB07193C53DD}"/>
              </a:ext>
            </a:extLst>
          </p:cNvPr>
          <p:cNvSpPr txBox="1"/>
          <p:nvPr/>
        </p:nvSpPr>
        <p:spPr>
          <a:xfrm>
            <a:off x="5848471" y="3338071"/>
            <a:ext cx="1973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Height</a:t>
            </a: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Min. 4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heights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More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when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strong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upwash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from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wings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748988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03.1 Domain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AA566129-C908-BD0C-5176-C24047B5AE3C}"/>
              </a:ext>
            </a:extLst>
          </p:cNvPr>
          <p:cNvSpPr/>
          <p:nvPr/>
        </p:nvSpPr>
        <p:spPr>
          <a:xfrm>
            <a:off x="793636" y="2109761"/>
            <a:ext cx="7575728" cy="2283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5BC9C2A0-D322-AFC8-2F79-183AF72A8C8D}"/>
              </a:ext>
            </a:extLst>
          </p:cNvPr>
          <p:cNvSpPr/>
          <p:nvPr/>
        </p:nvSpPr>
        <p:spPr>
          <a:xfrm rot="20377501">
            <a:off x="3274472" y="3067580"/>
            <a:ext cx="730498" cy="3678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C2F5F3B-0A59-1DB1-BC33-4DAAA2F0228E}"/>
              </a:ext>
            </a:extLst>
          </p:cNvPr>
          <p:cNvSpPr/>
          <p:nvPr/>
        </p:nvSpPr>
        <p:spPr>
          <a:xfrm>
            <a:off x="919508" y="2942425"/>
            <a:ext cx="1389480" cy="618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dk1"/>
                </a:solidFill>
                <a:latin typeface="Abel"/>
                <a:cs typeface="Arial"/>
              </a:rPr>
              <a:t>Straight line flow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D82727-B1CE-AA10-9C3A-8870F26D3A62}"/>
              </a:ext>
            </a:extLst>
          </p:cNvPr>
          <p:cNvSpPr txBox="1"/>
          <p:nvPr/>
        </p:nvSpPr>
        <p:spPr>
          <a:xfrm>
            <a:off x="3327076" y="1225036"/>
            <a:ext cx="248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Yaw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Simulations</a:t>
            </a:r>
            <a:endParaRPr lang="de-DE" sz="12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Rotate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Car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for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Yaw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Simulations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This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is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not a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cornering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simulation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!</a:t>
            </a:r>
          </a:p>
        </p:txBody>
      </p:sp>
      <p:cxnSp>
        <p:nvCxnSpPr>
          <p:cNvPr id="3" name="Google Shape;5011;p52">
            <a:extLst>
              <a:ext uri="{FF2B5EF4-FFF2-40B4-BE49-F238E27FC236}">
                <a16:creationId xmlns:a16="http://schemas.microsoft.com/office/drawing/2014/main" id="{000732E5-9543-B217-5C34-968EA5915EB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3962400" y="1871367"/>
            <a:ext cx="609600" cy="98826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48174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03.1 Domain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afik 4" descr="Ein Bild, das Screenshot, Astronomie, Nacht enthält.&#10;&#10;Automatisch generierte Beschreibung">
            <a:extLst>
              <a:ext uri="{FF2B5EF4-FFF2-40B4-BE49-F238E27FC236}">
                <a16:creationId xmlns:a16="http://schemas.microsoft.com/office/drawing/2014/main" id="{CF9D2F49-C1EF-B93C-BF8A-065F08DB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" y="2307731"/>
            <a:ext cx="8098161" cy="257078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86ABBB-3864-C3CB-19AC-1E5D0D26955E}"/>
              </a:ext>
            </a:extLst>
          </p:cNvPr>
          <p:cNvSpPr txBox="1"/>
          <p:nvPr/>
        </p:nvSpPr>
        <p:spPr>
          <a:xfrm>
            <a:off x="5809926" y="1205986"/>
            <a:ext cx="2489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Rotate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Car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account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for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Slip Angle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Additional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car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rotation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applies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ground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plane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slip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angle</a:t>
            </a:r>
          </a:p>
        </p:txBody>
      </p:sp>
      <p:cxnSp>
        <p:nvCxnSpPr>
          <p:cNvPr id="9" name="Google Shape;5011;p52">
            <a:extLst>
              <a:ext uri="{FF2B5EF4-FFF2-40B4-BE49-F238E27FC236}">
                <a16:creationId xmlns:a16="http://schemas.microsoft.com/office/drawing/2014/main" id="{560B51E6-430A-54F5-49F2-D9755AEC40A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445250" y="2036983"/>
            <a:ext cx="609600" cy="80359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47F3F41-0D50-2359-AEE1-9CBEDA46DCA7}"/>
              </a:ext>
            </a:extLst>
          </p:cNvPr>
          <p:cNvSpPr txBox="1"/>
          <p:nvPr/>
        </p:nvSpPr>
        <p:spPr>
          <a:xfrm>
            <a:off x="2389173" y="1314652"/>
            <a:ext cx="2489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Use a Moving Reference Frame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model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curved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flow</a:t>
            </a:r>
            <a:endParaRPr lang="de-DE" sz="1200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Change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Inlet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Boundary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Condition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velocity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= 0</a:t>
            </a:r>
          </a:p>
        </p:txBody>
      </p:sp>
      <p:cxnSp>
        <p:nvCxnSpPr>
          <p:cNvPr id="11" name="Google Shape;5011;p52">
            <a:extLst>
              <a:ext uri="{FF2B5EF4-FFF2-40B4-BE49-F238E27FC236}">
                <a16:creationId xmlns:a16="http://schemas.microsoft.com/office/drawing/2014/main" id="{B1D30BB1-F37A-08AA-89EF-F254155E727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460750" y="2330315"/>
            <a:ext cx="173347" cy="118623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267202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03.2 Mesh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2" y="1186814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Be smart with your wall-treatment and refinements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 Boxes for refining the mesh where you need 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Offset Surfaces or Distance Refinements for Geometry related meshing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Mesh Study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6CE836-F6A4-901E-A42A-A71919CE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725" y="2572132"/>
            <a:ext cx="5065717" cy="203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C1C9C2B-F96F-B1DC-D0A1-5C9E29563FD5}"/>
              </a:ext>
            </a:extLst>
          </p:cNvPr>
          <p:cNvSpPr txBox="1"/>
          <p:nvPr/>
        </p:nvSpPr>
        <p:spPr>
          <a:xfrm>
            <a:off x="1732139" y="4155567"/>
            <a:ext cx="1657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Suction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Surface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Low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yPlus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Fine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mesh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Distance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refinement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4" name="Google Shape;5011;p52">
            <a:extLst>
              <a:ext uri="{FF2B5EF4-FFF2-40B4-BE49-F238E27FC236}">
                <a16:creationId xmlns:a16="http://schemas.microsoft.com/office/drawing/2014/main" id="{7C243BF4-ED3E-F371-5615-BC3A48AC1A03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3389277" y="3705225"/>
            <a:ext cx="1387511" cy="86584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DE9365B-7425-7630-19DE-4EC6E9BE81DA}"/>
              </a:ext>
            </a:extLst>
          </p:cNvPr>
          <p:cNvSpPr txBox="1"/>
          <p:nvPr/>
        </p:nvSpPr>
        <p:spPr>
          <a:xfrm>
            <a:off x="4052204" y="1830537"/>
            <a:ext cx="197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Pressure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Surface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High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yPlus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Coarser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mesh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0" name="Google Shape;5011;p52">
            <a:extLst>
              <a:ext uri="{FF2B5EF4-FFF2-40B4-BE49-F238E27FC236}">
                <a16:creationId xmlns:a16="http://schemas.microsoft.com/office/drawing/2014/main" id="{6F3E0216-6B25-B0B8-5C46-4203EC193F61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038747" y="2476868"/>
            <a:ext cx="266678" cy="875932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787B83D-9ED7-474A-98CD-0306A72EF3E1}"/>
              </a:ext>
            </a:extLst>
          </p:cNvPr>
          <p:cNvSpPr txBox="1"/>
          <p:nvPr/>
        </p:nvSpPr>
        <p:spPr>
          <a:xfrm>
            <a:off x="7061199" y="1645871"/>
            <a:ext cx="1973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Trailing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Edge</a:t>
            </a: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High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yPlus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Fine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mesh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  <a:p>
            <a:pPr marL="171450" indent="-171450" algn="ctr">
              <a:buBlip>
                <a:blip r:embed="rId4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Few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layers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6" name="Google Shape;5011;p52">
            <a:extLst>
              <a:ext uri="{FF2B5EF4-FFF2-40B4-BE49-F238E27FC236}">
                <a16:creationId xmlns:a16="http://schemas.microsoft.com/office/drawing/2014/main" id="{A9B5B131-B9A3-6468-AE19-8244F4E51E1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604416" y="2476868"/>
            <a:ext cx="443326" cy="98547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6CA7328-7E4A-6A06-E41C-684A475ED258}"/>
              </a:ext>
            </a:extLst>
          </p:cNvPr>
          <p:cNvSpPr txBox="1"/>
          <p:nvPr/>
        </p:nvSpPr>
        <p:spPr>
          <a:xfrm>
            <a:off x="1903366" y="2904942"/>
            <a:ext cx="165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Use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Curvature</a:t>
            </a:r>
            <a:r>
              <a:rPr lang="de-DE" sz="1000" dirty="0">
                <a:solidFill>
                  <a:schemeClr val="dk1"/>
                </a:solidFill>
                <a:latin typeface="Audiowide"/>
                <a:sym typeface="Audiowide"/>
              </a:rPr>
              <a:t> </a:t>
            </a:r>
            <a:r>
              <a:rPr lang="de-DE" sz="1000" dirty="0" err="1">
                <a:solidFill>
                  <a:schemeClr val="dk1"/>
                </a:solidFill>
                <a:latin typeface="Audiowide"/>
                <a:sym typeface="Audiowide"/>
              </a:rPr>
              <a:t>Refinements</a:t>
            </a:r>
            <a:endParaRPr lang="de-DE" sz="10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21" name="Google Shape;5011;p52">
            <a:extLst>
              <a:ext uri="{FF2B5EF4-FFF2-40B4-BE49-F238E27FC236}">
                <a16:creationId xmlns:a16="http://schemas.microsoft.com/office/drawing/2014/main" id="{3E2C137D-2C63-4095-4FD1-E0EBADAE0E07}"/>
              </a:ext>
            </a:extLst>
          </p:cNvPr>
          <p:cNvCxnSpPr>
            <a:cxnSpLocks/>
          </p:cNvCxnSpPr>
          <p:nvPr/>
        </p:nvCxnSpPr>
        <p:spPr>
          <a:xfrm flipH="1" flipV="1">
            <a:off x="3348038" y="3104997"/>
            <a:ext cx="1147492" cy="35734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33841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03.2 Mesh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683632" y="1186814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Mesh Study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Perform wall-based and volume-based mesh studies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Wall-base: low and high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yPlus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, number layers, thickness of layered mesh and thickness of first cell height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Investigate every flow structure separately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Get a feeling where the critical and most sensitive areas are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Do not just compare loads, compare the flow field and skin friction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32745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04 Solver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934F9730-8A7C-2655-64F6-E610E3088DF4}"/>
              </a:ext>
            </a:extLst>
          </p:cNvPr>
          <p:cNvSpPr txBox="1"/>
          <p:nvPr/>
        </p:nvSpPr>
        <p:spPr>
          <a:xfrm>
            <a:off x="722750" y="1390383"/>
            <a:ext cx="348771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First Choice: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Coupled Solver</a:t>
            </a:r>
            <a:endParaRPr lang="en-GB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Usually faster than Segregated Solver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Higher Memory Requirements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Try decreasing the computational effort for solving by keeping the simulation stable: Under Relaxation, Pre- and </a:t>
            </a:r>
            <a:r>
              <a:rPr lang="en-GB" dirty="0" err="1">
                <a:solidFill>
                  <a:schemeClr val="dk1"/>
                </a:solidFill>
                <a:latin typeface="Abel"/>
                <a:sym typeface="Audiowide"/>
              </a:rPr>
              <a:t>Postsweeps</a:t>
            </a: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, Number of Iterations for the linear Solver, Cycle type, CFL number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BF5D87E-C5DB-155A-D2D2-77065D396D33}"/>
              </a:ext>
            </a:extLst>
          </p:cNvPr>
          <p:cNvSpPr txBox="1"/>
          <p:nvPr/>
        </p:nvSpPr>
        <p:spPr>
          <a:xfrm>
            <a:off x="4888350" y="1390383"/>
            <a:ext cx="3487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Alternative: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Segregated Solver</a:t>
            </a:r>
            <a:endParaRPr lang="en-GB" dirty="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Use it when you get memory exceptions with the coupled solver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If you have convergence issues with coupled solver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udiowide"/>
              </a:rPr>
              <a:t>Coupled solver probably not available in your CFD code</a:t>
            </a:r>
          </a:p>
        </p:txBody>
      </p:sp>
    </p:spTree>
    <p:extLst>
      <p:ext uri="{BB962C8B-B14F-4D97-AF65-F5344CB8AC3E}">
        <p14:creationId xmlns:p14="http://schemas.microsoft.com/office/powerpoint/2010/main" val="27101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04 Solver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8AB0AA8B-BEE0-EC3D-92D6-718654E509E0}"/>
              </a:ext>
            </a:extLst>
          </p:cNvPr>
          <p:cNvSpPr txBox="1"/>
          <p:nvPr/>
        </p:nvSpPr>
        <p:spPr>
          <a:xfrm>
            <a:off x="683632" y="1186814"/>
            <a:ext cx="8060318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Solutions for limited computational resources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Only RANS simulations, transient does not make sense for development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Try optimizing your mesh to reduce cell count by maintaining a good level of accuracy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</a:t>
            </a:r>
            <a:r>
              <a:rPr lang="en-US" dirty="0">
                <a:solidFill>
                  <a:schemeClr val="dk1"/>
                </a:solidFill>
                <a:latin typeface="Abel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Formula Student CFD should have at least 40-60mio Cells </a:t>
            </a:r>
            <a:r>
              <a:rPr lang="en-US" dirty="0" err="1">
                <a:solidFill>
                  <a:schemeClr val="dk1"/>
                </a:solidFill>
                <a:latin typeface="Abel"/>
                <a:sym typeface="Abel"/>
              </a:rPr>
              <a:t>Fullcar</a:t>
            </a:r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</a:t>
            </a:r>
            <a:r>
              <a:rPr lang="en-US" dirty="0">
                <a:solidFill>
                  <a:schemeClr val="dk1"/>
                </a:solidFill>
                <a:latin typeface="Abel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If that is not possible, you can still use your CFD but do not assume the loads and flow field is fully correct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Use Sub-Models for Development: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-  </a:t>
            </a:r>
            <a:r>
              <a:rPr lang="en-US" dirty="0" err="1">
                <a:solidFill>
                  <a:schemeClr val="dk1"/>
                </a:solidFill>
                <a:latin typeface="Abel"/>
                <a:sym typeface="Abel"/>
              </a:rPr>
              <a:t>Frontwing</a:t>
            </a: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+ Front Wheel + Front Chassis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-  Rear Models with mapped Inlet conditions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      -  You can also use models with a coarser mesh at the front/rear but be aware of inaccuracies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Do not use 2D simulations!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942849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04 Solver</a:t>
            </a:r>
            <a:endParaRPr dirty="0"/>
          </a:p>
        </p:txBody>
      </p: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8AB0AA8B-BEE0-EC3D-92D6-718654E509E0}"/>
              </a:ext>
            </a:extLst>
          </p:cNvPr>
          <p:cNvSpPr txBox="1"/>
          <p:nvPr/>
        </p:nvSpPr>
        <p:spPr>
          <a:xfrm>
            <a:off x="683632" y="1186814"/>
            <a:ext cx="2554868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Convergence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Residuals: Difference between current and last iteration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Rule of thumb: Residuals should drop by 3 Magnitudes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Monitor Forces, not only residuals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1F6D62-5FE9-DD6C-ED85-9578CB0B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93"/>
          <a:stretch/>
        </p:blipFill>
        <p:spPr>
          <a:xfrm>
            <a:off x="3238500" y="1093687"/>
            <a:ext cx="5802086" cy="20033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4794995-4596-FA6E-A9C8-199A12ABB9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38"/>
          <a:stretch/>
        </p:blipFill>
        <p:spPr>
          <a:xfrm>
            <a:off x="3238501" y="3161137"/>
            <a:ext cx="5802086" cy="1921818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BFD7527-1264-21E2-8B25-0F333561AA6A}"/>
              </a:ext>
            </a:extLst>
          </p:cNvPr>
          <p:cNvCxnSpPr>
            <a:cxnSpLocks/>
          </p:cNvCxnSpPr>
          <p:nvPr/>
        </p:nvCxnSpPr>
        <p:spPr>
          <a:xfrm>
            <a:off x="4572000" y="1089627"/>
            <a:ext cx="0" cy="380894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BAE8782-C647-3AB4-DD8B-E51C3A1C2ADF}"/>
              </a:ext>
            </a:extLst>
          </p:cNvPr>
          <p:cNvSpPr txBox="1"/>
          <p:nvPr/>
        </p:nvSpPr>
        <p:spPr>
          <a:xfrm>
            <a:off x="945623" y="4252242"/>
            <a:ext cx="197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Steady State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for</a:t>
            </a:r>
            <a:r>
              <a:rPr lang="de-DE" sz="1200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 Force </a:t>
            </a:r>
            <a:r>
              <a:rPr lang="de-DE" sz="1200" dirty="0" err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reached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11" name="Google Shape;5011;p52">
            <a:extLst>
              <a:ext uri="{FF2B5EF4-FFF2-40B4-BE49-F238E27FC236}">
                <a16:creationId xmlns:a16="http://schemas.microsoft.com/office/drawing/2014/main" id="{D8FAA8DB-8C62-9CC1-8A7E-FF2A22574A2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18708" y="4386020"/>
            <a:ext cx="1616861" cy="9705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0D56BED-E8A9-4EA4-B8C3-604D4A56E935}"/>
              </a:ext>
            </a:extLst>
          </p:cNvPr>
          <p:cNvSpPr/>
          <p:nvPr/>
        </p:nvSpPr>
        <p:spPr>
          <a:xfrm rot="5400000">
            <a:off x="5456465" y="-754810"/>
            <a:ext cx="131295" cy="355352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4B8408F9-B6AB-C23C-5AEA-0D78C963A012}"/>
              </a:ext>
            </a:extLst>
          </p:cNvPr>
          <p:cNvSpPr/>
          <p:nvPr/>
        </p:nvSpPr>
        <p:spPr>
          <a:xfrm rot="5400000">
            <a:off x="8066315" y="233379"/>
            <a:ext cx="131295" cy="15791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3B68ED-F527-40A5-D1BE-B68CE886D9E1}"/>
              </a:ext>
            </a:extLst>
          </p:cNvPr>
          <p:cNvSpPr txBox="1"/>
          <p:nvPr/>
        </p:nvSpPr>
        <p:spPr>
          <a:xfrm>
            <a:off x="4535569" y="715347"/>
            <a:ext cx="197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1st Order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Convergence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D710E78-6EDA-EA1C-3CE6-60E149288BD8}"/>
              </a:ext>
            </a:extLst>
          </p:cNvPr>
          <p:cNvSpPr txBox="1"/>
          <p:nvPr/>
        </p:nvSpPr>
        <p:spPr>
          <a:xfrm>
            <a:off x="7145419" y="697326"/>
            <a:ext cx="197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2nd Order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Convergence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BC2D207-2899-8B94-D32A-FF9866C3C710}"/>
              </a:ext>
            </a:extLst>
          </p:cNvPr>
          <p:cNvCxnSpPr/>
          <p:nvPr/>
        </p:nvCxnSpPr>
        <p:spPr>
          <a:xfrm>
            <a:off x="3745352" y="2008414"/>
            <a:ext cx="517616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6F6DF7C-B514-2D76-95EF-255BB5188504}"/>
              </a:ext>
            </a:extLst>
          </p:cNvPr>
          <p:cNvCxnSpPr/>
          <p:nvPr/>
        </p:nvCxnSpPr>
        <p:spPr>
          <a:xfrm>
            <a:off x="6225153" y="1265695"/>
            <a:ext cx="0" cy="73238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E88E6655-DF2B-C736-1058-F5D7BFDE4923}"/>
              </a:ext>
            </a:extLst>
          </p:cNvPr>
          <p:cNvSpPr txBox="1"/>
          <p:nvPr/>
        </p:nvSpPr>
        <p:spPr>
          <a:xfrm>
            <a:off x="6054673" y="1329881"/>
            <a:ext cx="1745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Drop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of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udiowide"/>
              </a:rPr>
              <a:t> 3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udiowide"/>
              </a:rPr>
              <a:t>Magnitudes</a:t>
            </a:r>
            <a:endParaRPr lang="de-DE" sz="1200" dirty="0">
              <a:solidFill>
                <a:schemeClr val="dk1"/>
              </a:solidFill>
              <a:latin typeface="Abel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3559659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05 </a:t>
            </a:r>
            <a:r>
              <a:rPr lang="de-DE" dirty="0" err="1"/>
              <a:t>Postprocessing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683632" y="1186814"/>
            <a:ext cx="3359731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General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dk1"/>
              </a:solidFill>
              <a:latin typeface="Abel"/>
              <a:sym typeface="Abel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 a coordinate System that is steady relative to the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unsprung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car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Normalize all variables and forces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 the right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colorbars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and fixed limits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Use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planes to monitor the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through brakes, radiators, …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You can also use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planes to monitor the total pressure average in some areas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Calculate aero balance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Output forces, </a:t>
            </a:r>
            <a:r>
              <a:rPr lang="en-US" sz="1200" dirty="0" err="1">
                <a:solidFill>
                  <a:schemeClr val="dk1"/>
                </a:solidFill>
                <a:latin typeface="Abel"/>
                <a:sym typeface="Abel"/>
              </a:rPr>
              <a:t>massflow</a:t>
            </a: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, balance, … in a way that you can easily compare them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Postprocessing should be automated and repeatable!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839B62-F278-84D0-B9E5-7265B2EA4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32" y="3096895"/>
            <a:ext cx="3514724" cy="196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662F75-8D03-BFA7-CD50-18D4F701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33" y="1011971"/>
            <a:ext cx="3514724" cy="19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AF80463-F736-5E6F-FEE0-7F0A1D9D03ED}"/>
              </a:ext>
            </a:extLst>
          </p:cNvPr>
          <p:cNvSpPr txBox="1"/>
          <p:nvPr/>
        </p:nvSpPr>
        <p:spPr>
          <a:xfrm>
            <a:off x="8705850" y="2766799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746024-4E33-D696-ADDD-E25948E9545D}"/>
              </a:ext>
            </a:extLst>
          </p:cNvPr>
          <p:cNvSpPr txBox="1"/>
          <p:nvPr/>
        </p:nvSpPr>
        <p:spPr>
          <a:xfrm>
            <a:off x="8705850" y="4843278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4D3C53-3136-D616-4BCB-13877880257A}"/>
              </a:ext>
            </a:extLst>
          </p:cNvPr>
          <p:cNvSpPr txBox="1"/>
          <p:nvPr/>
        </p:nvSpPr>
        <p:spPr>
          <a:xfrm>
            <a:off x="-78368" y="4986564"/>
            <a:ext cx="36147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1: racetechmag.com/2019/02/</a:t>
            </a:r>
            <a:r>
              <a:rPr lang="en-GB" sz="600" dirty="0" err="1"/>
              <a:t>willem</a:t>
            </a:r>
            <a:r>
              <a:rPr lang="en-GB" sz="600" dirty="0"/>
              <a:t>-</a:t>
            </a:r>
            <a:r>
              <a:rPr lang="en-GB" sz="600" dirty="0" err="1"/>
              <a:t>toet</a:t>
            </a:r>
            <a:r>
              <a:rPr lang="en-GB" sz="600" dirty="0"/>
              <a:t>-explains-</a:t>
            </a:r>
            <a:r>
              <a:rPr lang="en-GB" sz="600" dirty="0" err="1"/>
              <a:t>cfd</a:t>
            </a:r>
            <a:r>
              <a:rPr lang="en-GB" sz="600" dirty="0"/>
              <a:t>-post-processing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63185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Google Shape;4907;p47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CFD for Race Car Development</a:t>
            </a:r>
            <a:endParaRPr dirty="0"/>
          </a:p>
        </p:txBody>
      </p:sp>
      <p:sp>
        <p:nvSpPr>
          <p:cNvPr id="4908" name="Google Shape;4908;p47"/>
          <p:cNvSpPr txBox="1">
            <a:spLocks noGrp="1"/>
          </p:cNvSpPr>
          <p:nvPr>
            <p:ph type="subTitle" idx="1"/>
          </p:nvPr>
        </p:nvSpPr>
        <p:spPr>
          <a:xfrm>
            <a:off x="715353" y="14066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/>
              <a:t>Aerodynamic Optimization</a:t>
            </a:r>
            <a:endParaRPr sz="1600" dirty="0"/>
          </a:p>
        </p:txBody>
      </p:sp>
      <p:sp>
        <p:nvSpPr>
          <p:cNvPr id="4909" name="Google Shape;4909;p47"/>
          <p:cNvSpPr txBox="1">
            <a:spLocks noGrp="1"/>
          </p:cNvSpPr>
          <p:nvPr>
            <p:ph type="subTitle" idx="2"/>
          </p:nvPr>
        </p:nvSpPr>
        <p:spPr>
          <a:xfrm>
            <a:off x="3438750" y="14066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/>
              <a:t>Cost</a:t>
            </a:r>
            <a:r>
              <a:rPr lang="de-DE" sz="1600" dirty="0"/>
              <a:t> and Time </a:t>
            </a:r>
            <a:r>
              <a:rPr lang="de-DE" sz="1600" dirty="0" err="1"/>
              <a:t>Efficient</a:t>
            </a:r>
            <a:endParaRPr sz="1600" dirty="0"/>
          </a:p>
        </p:txBody>
      </p:sp>
      <p:sp>
        <p:nvSpPr>
          <p:cNvPr id="4910" name="Google Shape;4910;p47"/>
          <p:cNvSpPr txBox="1">
            <a:spLocks noGrp="1"/>
          </p:cNvSpPr>
          <p:nvPr>
            <p:ph type="subTitle" idx="3"/>
          </p:nvPr>
        </p:nvSpPr>
        <p:spPr>
          <a:xfrm>
            <a:off x="715353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/>
              <a:t>Real-World </a:t>
            </a:r>
            <a:r>
              <a:rPr lang="de-DE" sz="1600" dirty="0" err="1"/>
              <a:t>Conditions</a:t>
            </a:r>
            <a:endParaRPr sz="1600" dirty="0"/>
          </a:p>
        </p:txBody>
      </p:sp>
      <p:sp>
        <p:nvSpPr>
          <p:cNvPr id="4911" name="Google Shape;4911;p47"/>
          <p:cNvSpPr txBox="1">
            <a:spLocks noGrp="1"/>
          </p:cNvSpPr>
          <p:nvPr>
            <p:ph type="subTitle" idx="4"/>
          </p:nvPr>
        </p:nvSpPr>
        <p:spPr>
          <a:xfrm>
            <a:off x="3438750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/>
              <a:t>Radical</a:t>
            </a:r>
            <a:r>
              <a:rPr lang="de-DE" sz="1600" dirty="0"/>
              <a:t> Design Exploration</a:t>
            </a:r>
            <a:endParaRPr sz="1600" dirty="0"/>
          </a:p>
        </p:txBody>
      </p:sp>
      <p:sp>
        <p:nvSpPr>
          <p:cNvPr id="4912" name="Google Shape;4912;p47"/>
          <p:cNvSpPr txBox="1">
            <a:spLocks noGrp="1"/>
          </p:cNvSpPr>
          <p:nvPr>
            <p:ph type="subTitle" idx="5"/>
          </p:nvPr>
        </p:nvSpPr>
        <p:spPr>
          <a:xfrm>
            <a:off x="715353" y="19010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Optimize Aerodynamic Properties, such as D</a:t>
            </a:r>
            <a:r>
              <a:rPr lang="de-DE" dirty="0" err="1"/>
              <a:t>ownforce</a:t>
            </a:r>
            <a:r>
              <a:rPr lang="de-DE" dirty="0"/>
              <a:t> and Drag</a:t>
            </a:r>
            <a:endParaRPr dirty="0"/>
          </a:p>
        </p:txBody>
      </p:sp>
      <p:sp>
        <p:nvSpPr>
          <p:cNvPr id="4913" name="Google Shape;4913;p47"/>
          <p:cNvSpPr txBox="1">
            <a:spLocks noGrp="1"/>
          </p:cNvSpPr>
          <p:nvPr>
            <p:ph type="subTitle" idx="6"/>
          </p:nvPr>
        </p:nvSpPr>
        <p:spPr>
          <a:xfrm>
            <a:off x="3438750" y="19010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Models and </a:t>
            </a:r>
            <a:r>
              <a:rPr lang="de-DE" dirty="0" err="1"/>
              <a:t>very</a:t>
            </a:r>
            <a:r>
              <a:rPr lang="de-DE" dirty="0"/>
              <a:t> quick turn-</a:t>
            </a:r>
            <a:r>
              <a:rPr lang="de-DE" dirty="0" err="1"/>
              <a:t>around</a:t>
            </a:r>
            <a:r>
              <a:rPr lang="de-DE" dirty="0"/>
              <a:t> time</a:t>
            </a:r>
            <a:endParaRPr dirty="0"/>
          </a:p>
        </p:txBody>
      </p:sp>
      <p:sp>
        <p:nvSpPr>
          <p:cNvPr id="4914" name="Google Shape;4914;p47"/>
          <p:cNvSpPr txBox="1">
            <a:spLocks noGrp="1"/>
          </p:cNvSpPr>
          <p:nvPr>
            <p:ph type="subTitle" idx="7"/>
          </p:nvPr>
        </p:nvSpPr>
        <p:spPr>
          <a:xfrm>
            <a:off x="715353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Modeling of real-world Conditions such as curved Flow, Ground Contact and Bouncing</a:t>
            </a:r>
            <a:endParaRPr dirty="0"/>
          </a:p>
        </p:txBody>
      </p:sp>
      <p:sp>
        <p:nvSpPr>
          <p:cNvPr id="4915" name="Google Shape;4915;p47"/>
          <p:cNvSpPr txBox="1">
            <a:spLocks noGrp="1"/>
          </p:cNvSpPr>
          <p:nvPr>
            <p:ph type="subTitle" idx="8"/>
          </p:nvPr>
        </p:nvSpPr>
        <p:spPr>
          <a:xfrm>
            <a:off x="3438750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and </a:t>
            </a:r>
            <a:r>
              <a:rPr lang="de-DE" dirty="0" err="1"/>
              <a:t>radical</a:t>
            </a:r>
            <a:r>
              <a:rPr lang="de-DE" dirty="0"/>
              <a:t> </a:t>
            </a:r>
            <a:r>
              <a:rPr lang="de-DE" dirty="0" err="1"/>
              <a:t>Concepts</a:t>
            </a:r>
            <a:endParaRPr dirty="0"/>
          </a:p>
        </p:txBody>
      </p:sp>
      <p:sp>
        <p:nvSpPr>
          <p:cNvPr id="4916" name="Google Shape;4916;p47"/>
          <p:cNvSpPr txBox="1">
            <a:spLocks noGrp="1"/>
          </p:cNvSpPr>
          <p:nvPr>
            <p:ph type="subTitle" idx="9"/>
          </p:nvPr>
        </p:nvSpPr>
        <p:spPr>
          <a:xfrm>
            <a:off x="6164062" y="140665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/>
              <a:t>Detailed</a:t>
            </a:r>
            <a:r>
              <a:rPr lang="de-DE" sz="1600" dirty="0"/>
              <a:t> Flow Analysis</a:t>
            </a:r>
            <a:endParaRPr sz="1600" dirty="0"/>
          </a:p>
        </p:txBody>
      </p:sp>
      <p:sp>
        <p:nvSpPr>
          <p:cNvPr id="4917" name="Google Shape;4917;p47"/>
          <p:cNvSpPr txBox="1">
            <a:spLocks noGrp="1"/>
          </p:cNvSpPr>
          <p:nvPr>
            <p:ph type="subTitle" idx="13"/>
          </p:nvPr>
        </p:nvSpPr>
        <p:spPr>
          <a:xfrm>
            <a:off x="6164062" y="32313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dirty="0"/>
              <a:t>Adjoint and AI Enhancements</a:t>
            </a:r>
            <a:endParaRPr sz="1600" dirty="0"/>
          </a:p>
        </p:txBody>
      </p:sp>
      <p:sp>
        <p:nvSpPr>
          <p:cNvPr id="4918" name="Google Shape;4918;p47"/>
          <p:cNvSpPr txBox="1">
            <a:spLocks noGrp="1"/>
          </p:cNvSpPr>
          <p:nvPr>
            <p:ph type="subTitle" idx="14"/>
          </p:nvPr>
        </p:nvSpPr>
        <p:spPr>
          <a:xfrm>
            <a:off x="6164062" y="1901025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Insights into Flow Field, Pressure Distribution and Turbulence Properties</a:t>
            </a:r>
            <a:endParaRPr dirty="0"/>
          </a:p>
        </p:txBody>
      </p:sp>
      <p:sp>
        <p:nvSpPr>
          <p:cNvPr id="4919" name="Google Shape;4919;p47"/>
          <p:cNvSpPr txBox="1">
            <a:spLocks noGrp="1"/>
          </p:cNvSpPr>
          <p:nvPr>
            <p:ph type="subTitle" idx="15"/>
          </p:nvPr>
        </p:nvSpPr>
        <p:spPr>
          <a:xfrm>
            <a:off x="6164062" y="3725700"/>
            <a:ext cx="2266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Sensitivity Analysis, Automated Design Process, AI Analysis and Predictions</a:t>
            </a:r>
            <a:endParaRPr dirty="0"/>
          </a:p>
        </p:txBody>
      </p:sp>
      <p:cxnSp>
        <p:nvCxnSpPr>
          <p:cNvPr id="4920" name="Google Shape;4920;p47"/>
          <p:cNvCxnSpPr/>
          <p:nvPr/>
        </p:nvCxnSpPr>
        <p:spPr>
          <a:xfrm>
            <a:off x="2082600" y="2910547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765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8" grpId="0" build="p"/>
      <p:bldP spid="4909" grpId="0" build="p"/>
      <p:bldP spid="4910" grpId="0" build="p"/>
      <p:bldP spid="4911" grpId="0" build="p"/>
      <p:bldP spid="4912" grpId="0" build="p"/>
      <p:bldP spid="4913" grpId="0" build="p"/>
      <p:bldP spid="4914" grpId="0" build="p"/>
      <p:bldP spid="4915" grpId="0" build="p"/>
      <p:bldP spid="4916" grpId="0" build="p"/>
      <p:bldP spid="4917" grpId="0" build="p"/>
      <p:bldP spid="4918" grpId="0" build="p"/>
      <p:bldP spid="491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05 </a:t>
            </a:r>
            <a:r>
              <a:rPr lang="de-DE" dirty="0" err="1"/>
              <a:t>Postprocessing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683632" y="1186814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Flow Field Visualization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Understand the flow field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Streamlines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Vortex Cores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Iso-Surfaces</a:t>
            </a:r>
          </a:p>
          <a:p>
            <a:pPr lvl="1"/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Total Pressure</a:t>
            </a:r>
          </a:p>
          <a:p>
            <a:pPr lvl="1"/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Vortex Criterion: Helicity/ Q or Lambda2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Line Integral Convolution (LIC)</a:t>
            </a:r>
          </a:p>
          <a:p>
            <a:pPr lvl="1"/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Velocity components for cutting planes</a:t>
            </a:r>
          </a:p>
          <a:p>
            <a:pPr lvl="1"/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 components for surfaces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8" name="Grafik 7" descr="Ein Bild, das Roboter, Maschine enthält.&#10;&#10;Automatisch generierte Beschreibung">
            <a:extLst>
              <a:ext uri="{FF2B5EF4-FFF2-40B4-BE49-F238E27FC236}">
                <a16:creationId xmlns:a16="http://schemas.microsoft.com/office/drawing/2014/main" id="{88C68345-6FE8-4AC1-777B-BC05AEE0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18"/>
          <a:stretch/>
        </p:blipFill>
        <p:spPr>
          <a:xfrm>
            <a:off x="5495928" y="2452128"/>
            <a:ext cx="3776660" cy="25332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9C10E8B-1072-0F35-A45D-FF10B35F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494" y="586860"/>
            <a:ext cx="5003268" cy="283518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F92FE06-4946-36BD-4436-8F9A6CDD2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88" y="2628359"/>
            <a:ext cx="4688212" cy="26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57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05 </a:t>
            </a:r>
            <a:r>
              <a:rPr lang="de-DE" dirty="0" err="1"/>
              <a:t>Postprocessing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722750" y="1121501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Flow Field Visualization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To compare design iterations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Cutting Planes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Total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Vortex Criterion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Velocity (+ Components)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Surface Variables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Delta Calculation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Surface Slice Plots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2D128C-3172-03A6-EA63-74199472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375" y="2904297"/>
            <a:ext cx="4820067" cy="201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7B3DE6A-B32D-6A72-1C64-B0888E24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107" y="1326089"/>
            <a:ext cx="2752974" cy="147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C538293-4927-BBAA-B997-4CB03E41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543" y="1330042"/>
            <a:ext cx="2745620" cy="14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174FDB5-44D5-053A-06AE-A1C23E8E233E}"/>
              </a:ext>
            </a:extLst>
          </p:cNvPr>
          <p:cNvSpPr txBox="1"/>
          <p:nvPr/>
        </p:nvSpPr>
        <p:spPr>
          <a:xfrm>
            <a:off x="-78368" y="4986564"/>
            <a:ext cx="36147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1: racetechmag.com/2019/02/</a:t>
            </a:r>
            <a:r>
              <a:rPr lang="en-GB" sz="600" dirty="0" err="1"/>
              <a:t>willem</a:t>
            </a:r>
            <a:r>
              <a:rPr lang="en-GB" sz="600" dirty="0"/>
              <a:t>-</a:t>
            </a:r>
            <a:r>
              <a:rPr lang="en-GB" sz="600" dirty="0" err="1"/>
              <a:t>toet</a:t>
            </a:r>
            <a:r>
              <a:rPr lang="en-GB" sz="600" dirty="0"/>
              <a:t>-explains-</a:t>
            </a:r>
            <a:r>
              <a:rPr lang="en-GB" sz="600" dirty="0" err="1"/>
              <a:t>cfd</a:t>
            </a:r>
            <a:r>
              <a:rPr lang="en-GB" sz="600" dirty="0"/>
              <a:t>-post-processing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9DA20D-B9A3-6164-9EC0-6C72BCF7CA5E}"/>
              </a:ext>
            </a:extLst>
          </p:cNvPr>
          <p:cNvSpPr txBox="1"/>
          <p:nvPr/>
        </p:nvSpPr>
        <p:spPr>
          <a:xfrm>
            <a:off x="8774157" y="2590369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1DF5690-528E-D152-BBA5-E576FB896074}"/>
              </a:ext>
            </a:extLst>
          </p:cNvPr>
          <p:cNvSpPr txBox="1"/>
          <p:nvPr/>
        </p:nvSpPr>
        <p:spPr>
          <a:xfrm>
            <a:off x="5948075" y="2590369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421F311-455F-1C2E-E7B8-164F3DB5E735}"/>
              </a:ext>
            </a:extLst>
          </p:cNvPr>
          <p:cNvSpPr txBox="1"/>
          <p:nvPr/>
        </p:nvSpPr>
        <p:spPr>
          <a:xfrm>
            <a:off x="8393436" y="4702235"/>
            <a:ext cx="14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2281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05 </a:t>
            </a:r>
            <a:r>
              <a:rPr lang="de-DE" dirty="0" err="1"/>
              <a:t>Postprocessing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722750" y="1121501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dk1"/>
                </a:solidFill>
                <a:latin typeface="Abel"/>
                <a:sym typeface="Abel"/>
              </a:rPr>
              <a:t>Flow Field Visualization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200" b="1" dirty="0">
                <a:solidFill>
                  <a:schemeClr val="dk1"/>
                </a:solidFill>
                <a:latin typeface="Abel"/>
                <a:sym typeface="Abel"/>
              </a:rPr>
              <a:t>To compare design iterations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Cutting Planes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Total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Vortex Criterion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Velocity (+ Components)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Surface Variables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Delta Calculation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Surface Slice Plots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Pressure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Abel"/>
                <a:sym typeface="Abel"/>
              </a:rPr>
              <a:t>       -  Skin Friction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  <a:latin typeface="Abel"/>
              <a:sym typeface="Abel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6" name="Picture 8" descr="Gif">
            <a:extLst>
              <a:ext uri="{FF2B5EF4-FFF2-40B4-BE49-F238E27FC236}">
                <a16:creationId xmlns:a16="http://schemas.microsoft.com/office/drawing/2014/main" id="{6CF2DF2D-D07E-E553-EA02-0074899600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" r="6391"/>
          <a:stretch>
            <a:fillRect/>
          </a:stretch>
        </p:blipFill>
        <p:spPr bwMode="auto">
          <a:xfrm>
            <a:off x="3069990" y="3207486"/>
            <a:ext cx="3022677" cy="151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D88C810-958D-B446-2FC5-D78E09CF45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2" r="13832" b="3165"/>
          <a:stretch/>
        </p:blipFill>
        <p:spPr>
          <a:xfrm>
            <a:off x="6227142" y="3207486"/>
            <a:ext cx="2838826" cy="151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73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1451429" y="1860680"/>
            <a:ext cx="62943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/>
              <a:t>Validation</a:t>
            </a:r>
            <a:br>
              <a:rPr lang="de-DE" sz="4800" dirty="0"/>
            </a:br>
            <a:r>
              <a:rPr lang="de-DE" sz="4800" dirty="0"/>
              <a:t>and </a:t>
            </a:r>
            <a:br>
              <a:rPr lang="de-DE" sz="4800" dirty="0"/>
            </a:br>
            <a:r>
              <a:rPr lang="de-DE" sz="4800" dirty="0" err="1"/>
              <a:t>Correlation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242229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</a:rPr>
              <a:t>4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1405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Data Collection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722750" y="1121501"/>
            <a:ext cx="3193043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Where to get your data to correlate to from?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Track testing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 err="1">
                <a:solidFill>
                  <a:schemeClr val="dk1"/>
                </a:solidFill>
                <a:latin typeface="Abel"/>
                <a:sym typeface="Abel"/>
              </a:rPr>
              <a:t>Windtunnel</a:t>
            </a: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Wool tufts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Flow viz paint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Pressure taps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Aero Rakes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Load measurement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High Fidelity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Volume and surface field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D57C9CF5-A415-CFB9-A190-848C1431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2763856"/>
            <a:ext cx="5235838" cy="27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75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Data Collection </a:t>
            </a:r>
            <a:r>
              <a:rPr lang="de-DE" dirty="0" err="1"/>
              <a:t>from</a:t>
            </a:r>
            <a:r>
              <a:rPr lang="de-DE" dirty="0"/>
              <a:t> CFD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680;p32">
            <a:extLst>
              <a:ext uri="{FF2B5EF4-FFF2-40B4-BE49-F238E27FC236}">
                <a16:creationId xmlns:a16="http://schemas.microsoft.com/office/drawing/2014/main" id="{058C1470-FB0D-C5EF-B2E2-6B96EAE54EA5}"/>
              </a:ext>
            </a:extLst>
          </p:cNvPr>
          <p:cNvSpPr txBox="1"/>
          <p:nvPr/>
        </p:nvSpPr>
        <p:spPr>
          <a:xfrm>
            <a:off x="722750" y="1121501"/>
            <a:ext cx="7717500" cy="373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Turbulence Modelling one of the main issues in RANS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We can use high fidelity CFD to get an idea of how close the RANS flow field is to the resolved turbulence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This is not a validation of the whole simulation, but good to highlight some issues and the understanding of the RANS limits</a:t>
            </a:r>
          </a:p>
          <a:p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Best to compare: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Wheel wakes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Vortex Positions, Vortex Strength and possible Bursts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Loads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BFD5A096-7E90-8F05-3268-3953D9DDF9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1" y="2262570"/>
            <a:ext cx="5740320" cy="29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57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Adress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Problems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CAAE4BDB-690A-7188-227B-F623BB163CD3}"/>
              </a:ext>
            </a:extLst>
          </p:cNvPr>
          <p:cNvSpPr txBox="1"/>
          <p:nvPr/>
        </p:nvSpPr>
        <p:spPr>
          <a:xfrm>
            <a:off x="875150" y="1273901"/>
            <a:ext cx="3868300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Separation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Wing separates or separation point different from CFD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Geometry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mesh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onset flow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Is it laminar separation?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turbulence model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Investigate model parameters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70E0409A-BB68-A8A3-222B-F0B22FFA3E91}"/>
              </a:ext>
            </a:extLst>
          </p:cNvPr>
          <p:cNvSpPr txBox="1"/>
          <p:nvPr/>
        </p:nvSpPr>
        <p:spPr>
          <a:xfrm>
            <a:off x="5270500" y="1273900"/>
            <a:ext cx="3790950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Different Flow Field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Wakes and losses in different position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Geometry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Is there a different separation behaviour upstream?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Mesh sensitivity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Does it look less or more dissipated? </a:t>
            </a:r>
            <a:r>
              <a:rPr lang="en-GB" dirty="0">
                <a:solidFill>
                  <a:schemeClr val="dk1"/>
                </a:solidFill>
                <a:latin typeface="Abel"/>
                <a:sym typeface="Wingdings" panose="05000000000000000000" pitchFamily="2" charset="2"/>
              </a:rPr>
              <a:t> try other turbulence model or adjust turbulence model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Wingdings" panose="05000000000000000000" pitchFamily="2" charset="2"/>
              </a:rPr>
              <a:t>Investigate surface roughness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C3E8F5B-235C-8D03-22E6-66EF3E72038C}"/>
              </a:ext>
            </a:extLst>
          </p:cNvPr>
          <p:cNvSpPr txBox="1"/>
          <p:nvPr/>
        </p:nvSpPr>
        <p:spPr>
          <a:xfrm>
            <a:off x="2508250" y="3276599"/>
            <a:ext cx="4711700" cy="186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Different Vortex Behaviour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Vortices appear stronger/weaker, burst or in different position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Geometry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Mesh sensitivity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Check Curvature Correction is activated and check parameters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Adjust turbulence model parameters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80641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1451429" y="1860680"/>
            <a:ext cx="62943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/>
              <a:t>Future Trends in CFD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242229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</a:rPr>
              <a:t>5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1210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Adjoint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CAAE4BDB-690A-7188-227B-F623BB163CD3}"/>
              </a:ext>
            </a:extLst>
          </p:cNvPr>
          <p:cNvSpPr txBox="1"/>
          <p:nvPr/>
        </p:nvSpPr>
        <p:spPr>
          <a:xfrm>
            <a:off x="875150" y="1273901"/>
            <a:ext cx="4839850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Equations derived from the Navier-Stokes Equations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Fixed flow field to determine sensitivity gradients of design variables (mostly shape of geometry)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Allows for optimization of an objective function (drag reduction or downforce generation)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Can be applied in an optimization cycle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Sensitivity result will give an indication of how to deform the geometry</a:t>
            </a:r>
          </a:p>
          <a:p>
            <a:pPr marL="171450" indent="-171450">
              <a:buBlip>
                <a:blip r:embed="rId3"/>
              </a:buBlip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Limitation: Linear behaviour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59C83D1-F2F5-6EAE-8AD3-5B63DEFAD6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2720" y="2084348"/>
            <a:ext cx="5025315" cy="29779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E192C6-09E5-C076-F336-C5AC34DB1FCB}"/>
              </a:ext>
            </a:extLst>
          </p:cNvPr>
          <p:cNvSpPr txBox="1"/>
          <p:nvPr/>
        </p:nvSpPr>
        <p:spPr>
          <a:xfrm>
            <a:off x="6966277" y="3676942"/>
            <a:ext cx="18005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© Rennstall Esslingen</a:t>
            </a:r>
          </a:p>
        </p:txBody>
      </p:sp>
    </p:spTree>
    <p:extLst>
      <p:ext uri="{BB962C8B-B14F-4D97-AF65-F5344CB8AC3E}">
        <p14:creationId xmlns:p14="http://schemas.microsoft.com/office/powerpoint/2010/main" val="1029074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GPU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Solving</a:t>
            </a:r>
            <a:endParaRPr dirty="0"/>
          </a:p>
        </p:txBody>
      </p: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23147E45-F7F2-8D3F-0154-88D94EFAB685}"/>
              </a:ext>
            </a:extLst>
          </p:cNvPr>
          <p:cNvSpPr txBox="1"/>
          <p:nvPr/>
        </p:nvSpPr>
        <p:spPr>
          <a:xfrm>
            <a:off x="722750" y="1235801"/>
            <a:ext cx="3614301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CPU (Central Processing Unit): </a:t>
            </a: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Optimized for sequential processing with a few powerful cores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GPU (Graphics Processing Unit): </a:t>
            </a: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Designed for parallel processing with thousands of smaller cores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Matrix operations in linear algebra are highly parallelizable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Bandwidth of communication between CPUs slows down the computation for simulations with many CPUs (non-linear scalability of number of CPUs to solve time)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GPUs can deliver significant speedups over CPUs, especially for large and transient simulations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GPUs still show an extreme development trend compared to CPUs</a:t>
            </a:r>
          </a:p>
          <a:p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629B46-FF55-1767-58E7-A9F57D879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0"/>
          <a:stretch/>
        </p:blipFill>
        <p:spPr bwMode="auto">
          <a:xfrm>
            <a:off x="5664200" y="403176"/>
            <a:ext cx="3365500" cy="286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A15A311-F610-3B93-0000-DA56274CF8E8}"/>
              </a:ext>
            </a:extLst>
          </p:cNvPr>
          <p:cNvSpPr txBox="1"/>
          <p:nvPr/>
        </p:nvSpPr>
        <p:spPr>
          <a:xfrm>
            <a:off x="7689083" y="4928056"/>
            <a:ext cx="1553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Images: Siemens, Star-CCM+</a:t>
            </a:r>
          </a:p>
        </p:txBody>
      </p:sp>
      <p:pic>
        <p:nvPicPr>
          <p:cNvPr id="1028" name="Picture 4" descr="GPU me up, Scotty! - Simcenter">
            <a:extLst>
              <a:ext uri="{FF2B5EF4-FFF2-40B4-BE49-F238E27FC236}">
                <a16:creationId xmlns:a16="http://schemas.microsoft.com/office/drawing/2014/main" id="{C424E583-F2DD-E80D-705B-6F757899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3333750"/>
            <a:ext cx="4146550" cy="16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0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41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Excurs: Boundary Layer Theory</a:t>
            </a:r>
            <a:endParaRPr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40DF221-77A6-0CED-0A3E-CE44A0B4DF08}"/>
              </a:ext>
            </a:extLst>
          </p:cNvPr>
          <p:cNvGrpSpPr/>
          <p:nvPr/>
        </p:nvGrpSpPr>
        <p:grpSpPr>
          <a:xfrm>
            <a:off x="2097882" y="1490382"/>
            <a:ext cx="6746869" cy="2431517"/>
            <a:chOff x="637382" y="1083982"/>
            <a:chExt cx="6746869" cy="2431517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A2E0ED2C-B21B-E72E-B2DC-11D2649CC233}"/>
                </a:ext>
              </a:extLst>
            </p:cNvPr>
            <p:cNvSpPr/>
            <p:nvPr/>
          </p:nvSpPr>
          <p:spPr>
            <a:xfrm>
              <a:off x="1698625" y="2559050"/>
              <a:ext cx="1114425" cy="396875"/>
            </a:xfrm>
            <a:custGeom>
              <a:avLst/>
              <a:gdLst>
                <a:gd name="connsiteX0" fmla="*/ 0 w 1114425"/>
                <a:gd name="connsiteY0" fmla="*/ 396875 h 396875"/>
                <a:gd name="connsiteX1" fmla="*/ 257175 w 1114425"/>
                <a:gd name="connsiteY1" fmla="*/ 244475 h 396875"/>
                <a:gd name="connsiteX2" fmla="*/ 527050 w 1114425"/>
                <a:gd name="connsiteY2" fmla="*/ 111125 h 396875"/>
                <a:gd name="connsiteX3" fmla="*/ 806450 w 1114425"/>
                <a:gd name="connsiteY3" fmla="*/ 47625 h 396875"/>
                <a:gd name="connsiteX4" fmla="*/ 1114425 w 1114425"/>
                <a:gd name="connsiteY4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425" h="396875">
                  <a:moveTo>
                    <a:pt x="0" y="396875"/>
                  </a:moveTo>
                  <a:cubicBezTo>
                    <a:pt x="84666" y="344487"/>
                    <a:pt x="169333" y="292100"/>
                    <a:pt x="257175" y="244475"/>
                  </a:cubicBezTo>
                  <a:cubicBezTo>
                    <a:pt x="345017" y="196850"/>
                    <a:pt x="435504" y="143933"/>
                    <a:pt x="527050" y="111125"/>
                  </a:cubicBezTo>
                  <a:cubicBezTo>
                    <a:pt x="618596" y="78317"/>
                    <a:pt x="708554" y="66146"/>
                    <a:pt x="806450" y="47625"/>
                  </a:cubicBezTo>
                  <a:cubicBezTo>
                    <a:pt x="904346" y="29104"/>
                    <a:pt x="1061508" y="1058"/>
                    <a:pt x="11144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187454F7-9451-A2F7-7188-46525E62B9F4}"/>
                </a:ext>
              </a:extLst>
            </p:cNvPr>
            <p:cNvSpPr/>
            <p:nvPr/>
          </p:nvSpPr>
          <p:spPr>
            <a:xfrm>
              <a:off x="2800350" y="1651000"/>
              <a:ext cx="3590925" cy="904875"/>
            </a:xfrm>
            <a:custGeom>
              <a:avLst/>
              <a:gdLst>
                <a:gd name="connsiteX0" fmla="*/ 0 w 3590925"/>
                <a:gd name="connsiteY0" fmla="*/ 904875 h 904875"/>
                <a:gd name="connsiteX1" fmla="*/ 479425 w 3590925"/>
                <a:gd name="connsiteY1" fmla="*/ 720725 h 904875"/>
                <a:gd name="connsiteX2" fmla="*/ 990600 w 3590925"/>
                <a:gd name="connsiteY2" fmla="*/ 514350 h 904875"/>
                <a:gd name="connsiteX3" fmla="*/ 1520825 w 3590925"/>
                <a:gd name="connsiteY3" fmla="*/ 336550 h 904875"/>
                <a:gd name="connsiteX4" fmla="*/ 2051050 w 3590925"/>
                <a:gd name="connsiteY4" fmla="*/ 203200 h 904875"/>
                <a:gd name="connsiteX5" fmla="*/ 2619375 w 3590925"/>
                <a:gd name="connsiteY5" fmla="*/ 82550 h 904875"/>
                <a:gd name="connsiteX6" fmla="*/ 3203575 w 3590925"/>
                <a:gd name="connsiteY6" fmla="*/ 25400 h 904875"/>
                <a:gd name="connsiteX7" fmla="*/ 3590925 w 3590925"/>
                <a:gd name="connsiteY7" fmla="*/ 0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90925" h="904875">
                  <a:moveTo>
                    <a:pt x="0" y="904875"/>
                  </a:moveTo>
                  <a:lnTo>
                    <a:pt x="479425" y="720725"/>
                  </a:lnTo>
                  <a:cubicBezTo>
                    <a:pt x="644525" y="655637"/>
                    <a:pt x="817033" y="578379"/>
                    <a:pt x="990600" y="514350"/>
                  </a:cubicBezTo>
                  <a:cubicBezTo>
                    <a:pt x="1164167" y="450321"/>
                    <a:pt x="1344083" y="388408"/>
                    <a:pt x="1520825" y="336550"/>
                  </a:cubicBezTo>
                  <a:cubicBezTo>
                    <a:pt x="1697567" y="284692"/>
                    <a:pt x="1867958" y="245533"/>
                    <a:pt x="2051050" y="203200"/>
                  </a:cubicBezTo>
                  <a:cubicBezTo>
                    <a:pt x="2234142" y="160867"/>
                    <a:pt x="2427288" y="112183"/>
                    <a:pt x="2619375" y="82550"/>
                  </a:cubicBezTo>
                  <a:cubicBezTo>
                    <a:pt x="2811462" y="52917"/>
                    <a:pt x="3041650" y="39158"/>
                    <a:pt x="3203575" y="25400"/>
                  </a:cubicBezTo>
                  <a:cubicBezTo>
                    <a:pt x="3365500" y="11642"/>
                    <a:pt x="3478212" y="5821"/>
                    <a:pt x="359092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684152B-6C3B-6D7B-A3EB-885112446F5B}"/>
                </a:ext>
              </a:extLst>
            </p:cNvPr>
            <p:cNvCxnSpPr/>
            <p:nvPr/>
          </p:nvCxnSpPr>
          <p:spPr>
            <a:xfrm flipV="1">
              <a:off x="2800350" y="2101850"/>
              <a:ext cx="0" cy="901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C42335E-7083-5BFF-13DE-D36462F81D57}"/>
                </a:ext>
              </a:extLst>
            </p:cNvPr>
            <p:cNvCxnSpPr/>
            <p:nvPr/>
          </p:nvCxnSpPr>
          <p:spPr>
            <a:xfrm flipV="1">
              <a:off x="3130550" y="2105025"/>
              <a:ext cx="0" cy="901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132BB76-17EB-C087-4ED0-ABEF4E65F4B8}"/>
                </a:ext>
              </a:extLst>
            </p:cNvPr>
            <p:cNvSpPr/>
            <p:nvPr/>
          </p:nvSpPr>
          <p:spPr>
            <a:xfrm>
              <a:off x="3127375" y="2660650"/>
              <a:ext cx="3257550" cy="314325"/>
            </a:xfrm>
            <a:custGeom>
              <a:avLst/>
              <a:gdLst>
                <a:gd name="connsiteX0" fmla="*/ 0 w 3257550"/>
                <a:gd name="connsiteY0" fmla="*/ 314325 h 314325"/>
                <a:gd name="connsiteX1" fmla="*/ 254000 w 3257550"/>
                <a:gd name="connsiteY1" fmla="*/ 247650 h 314325"/>
                <a:gd name="connsiteX2" fmla="*/ 1190625 w 3257550"/>
                <a:gd name="connsiteY2" fmla="*/ 130175 h 314325"/>
                <a:gd name="connsiteX3" fmla="*/ 2409825 w 3257550"/>
                <a:gd name="connsiteY3" fmla="*/ 25400 h 314325"/>
                <a:gd name="connsiteX4" fmla="*/ 3257550 w 3257550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7550" h="314325">
                  <a:moveTo>
                    <a:pt x="0" y="314325"/>
                  </a:moveTo>
                  <a:cubicBezTo>
                    <a:pt x="27781" y="296333"/>
                    <a:pt x="55563" y="278342"/>
                    <a:pt x="254000" y="247650"/>
                  </a:cubicBezTo>
                  <a:cubicBezTo>
                    <a:pt x="452437" y="216958"/>
                    <a:pt x="831321" y="167217"/>
                    <a:pt x="1190625" y="130175"/>
                  </a:cubicBezTo>
                  <a:cubicBezTo>
                    <a:pt x="1549929" y="93133"/>
                    <a:pt x="2065338" y="47096"/>
                    <a:pt x="2409825" y="25400"/>
                  </a:cubicBezTo>
                  <a:cubicBezTo>
                    <a:pt x="2754312" y="3704"/>
                    <a:pt x="3005931" y="1852"/>
                    <a:pt x="3257550" y="0"/>
                  </a:cubicBezTo>
                </a:path>
              </a:pathLst>
            </a:cu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2BD05E7D-1FC4-ED41-AE02-8CEBA0511876}"/>
                </a:ext>
              </a:extLst>
            </p:cNvPr>
            <p:cNvSpPr/>
            <p:nvPr/>
          </p:nvSpPr>
          <p:spPr>
            <a:xfrm>
              <a:off x="3130550" y="2832100"/>
              <a:ext cx="3251200" cy="149225"/>
            </a:xfrm>
            <a:custGeom>
              <a:avLst/>
              <a:gdLst>
                <a:gd name="connsiteX0" fmla="*/ 0 w 3251200"/>
                <a:gd name="connsiteY0" fmla="*/ 149225 h 149225"/>
                <a:gd name="connsiteX1" fmla="*/ 638175 w 3251200"/>
                <a:gd name="connsiteY1" fmla="*/ 88900 h 149225"/>
                <a:gd name="connsiteX2" fmla="*/ 1768475 w 3251200"/>
                <a:gd name="connsiteY2" fmla="*/ 38100 h 149225"/>
                <a:gd name="connsiteX3" fmla="*/ 3251200 w 3251200"/>
                <a:gd name="connsiteY3" fmla="*/ 0 h 14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1200" h="149225">
                  <a:moveTo>
                    <a:pt x="0" y="149225"/>
                  </a:moveTo>
                  <a:cubicBezTo>
                    <a:pt x="171714" y="128323"/>
                    <a:pt x="343429" y="107421"/>
                    <a:pt x="638175" y="88900"/>
                  </a:cubicBezTo>
                  <a:cubicBezTo>
                    <a:pt x="932921" y="70379"/>
                    <a:pt x="1768475" y="38100"/>
                    <a:pt x="1768475" y="38100"/>
                  </a:cubicBezTo>
                  <a:lnTo>
                    <a:pt x="3251200" y="0"/>
                  </a:lnTo>
                </a:path>
              </a:pathLst>
            </a:cu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F7E4DB0-0982-B334-1E4B-F10CC55F7753}"/>
                </a:ext>
              </a:extLst>
            </p:cNvPr>
            <p:cNvSpPr/>
            <p:nvPr/>
          </p:nvSpPr>
          <p:spPr>
            <a:xfrm>
              <a:off x="1709472" y="2973251"/>
              <a:ext cx="4659578" cy="193812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D3D57A7-51F6-0F83-5B80-FBDB356AAE4D}"/>
                </a:ext>
              </a:extLst>
            </p:cNvPr>
            <p:cNvSpPr txBox="1"/>
            <p:nvPr/>
          </p:nvSpPr>
          <p:spPr>
            <a:xfrm>
              <a:off x="637382" y="3238500"/>
              <a:ext cx="9834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Leading Edge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3AA21CBB-56FC-99A3-DB69-34B35EB70113}"/>
                </a:ext>
              </a:extLst>
            </p:cNvPr>
            <p:cNvCxnSpPr/>
            <p:nvPr/>
          </p:nvCxnSpPr>
          <p:spPr>
            <a:xfrm flipV="1">
              <a:off x="1137444" y="2955925"/>
              <a:ext cx="561181" cy="277813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ABBEE700-FF9E-1694-EC53-E851811AC74B}"/>
                </a:ext>
              </a:extLst>
            </p:cNvPr>
            <p:cNvCxnSpPr>
              <a:cxnSpLocks/>
            </p:cNvCxnSpPr>
            <p:nvPr/>
          </p:nvCxnSpPr>
          <p:spPr>
            <a:xfrm>
              <a:off x="2486025" y="2174080"/>
              <a:ext cx="314325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D75AB69E-AC9A-9186-56F8-F96C2CAAE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7375" y="2174080"/>
              <a:ext cx="314325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AE2947-780D-CA13-5BBB-0FDBD6684CB9}"/>
                </a:ext>
              </a:extLst>
            </p:cNvPr>
            <p:cNvSpPr txBox="1"/>
            <p:nvPr/>
          </p:nvSpPr>
          <p:spPr>
            <a:xfrm>
              <a:off x="2377281" y="1847222"/>
              <a:ext cx="12914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Transition Region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B7839C2-B04D-B4DA-D63F-BCFCC1A20ABC}"/>
                </a:ext>
              </a:extLst>
            </p:cNvPr>
            <p:cNvSpPr txBox="1"/>
            <p:nvPr/>
          </p:nvSpPr>
          <p:spPr>
            <a:xfrm>
              <a:off x="2124870" y="2660650"/>
              <a:ext cx="662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Laminar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E41C2D6-206E-A472-A91C-2C185CAA5A07}"/>
                </a:ext>
              </a:extLst>
            </p:cNvPr>
            <p:cNvSpPr txBox="1"/>
            <p:nvPr/>
          </p:nvSpPr>
          <p:spPr>
            <a:xfrm>
              <a:off x="4663481" y="2096721"/>
              <a:ext cx="7330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Turbulent</a:t>
              </a: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B8695B85-8213-1C56-FA30-F06CF500A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4507" y="2906712"/>
              <a:ext cx="419895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BD7DE2C-0BB8-E319-5F43-406280160F5F}"/>
                </a:ext>
              </a:extLst>
            </p:cNvPr>
            <p:cNvSpPr txBox="1"/>
            <p:nvPr/>
          </p:nvSpPr>
          <p:spPr>
            <a:xfrm>
              <a:off x="6651226" y="2705398"/>
              <a:ext cx="733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Viscous</a:t>
              </a:r>
            </a:p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Sublayer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E3082773-60E3-231A-2834-5E3FE3E2FC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9102" y="2309813"/>
              <a:ext cx="537533" cy="44767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FB584F3-48EC-0CB5-AD68-11EB91338BAE}"/>
                </a:ext>
              </a:extLst>
            </p:cNvPr>
            <p:cNvSpPr txBox="1"/>
            <p:nvPr/>
          </p:nvSpPr>
          <p:spPr>
            <a:xfrm>
              <a:off x="6651226" y="2087439"/>
              <a:ext cx="733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Buffer</a:t>
              </a:r>
            </a:p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Layer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A31C840E-A0CF-A1A0-F5D0-848574D31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9001" y="1289230"/>
              <a:ext cx="189311" cy="4508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7CDF5BA-3391-A3C2-8F3C-E309F2D81C7A}"/>
                </a:ext>
              </a:extLst>
            </p:cNvPr>
            <p:cNvSpPr txBox="1"/>
            <p:nvPr/>
          </p:nvSpPr>
          <p:spPr>
            <a:xfrm>
              <a:off x="5548312" y="1083982"/>
              <a:ext cx="1595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Limit of Boundary Layer</a:t>
              </a:r>
            </a:p>
            <a:p>
              <a:r>
                <a:rPr lang="en-GB" sz="1200" dirty="0">
                  <a:solidFill>
                    <a:schemeClr val="dk1"/>
                  </a:solidFill>
                  <a:latin typeface="Abel"/>
                </a:rPr>
                <a:t>u = 0.99 u</a:t>
              </a:r>
              <a:r>
                <a:rPr lang="az-Cyrl-AZ" sz="1200" baseline="-25000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ꚙ</a:t>
              </a:r>
              <a:endParaRPr lang="en-GB" sz="1200" baseline="-25000" dirty="0">
                <a:solidFill>
                  <a:schemeClr val="dk1"/>
                </a:solidFill>
                <a:latin typeface="A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790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GPU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Solving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23147E45-F7F2-8D3F-0154-88D94EFAB685}"/>
              </a:ext>
            </a:extLst>
          </p:cNvPr>
          <p:cNvSpPr txBox="1"/>
          <p:nvPr/>
        </p:nvSpPr>
        <p:spPr>
          <a:xfrm>
            <a:off x="722750" y="1235801"/>
            <a:ext cx="3639700" cy="209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Limitations</a:t>
            </a:r>
          </a:p>
          <a:p>
            <a:pPr marL="171450" lvl="4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GPUs often have less memory than CPUs</a:t>
            </a:r>
          </a:p>
          <a:p>
            <a:pPr marL="171450" lvl="4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not all software supports GPU solving</a:t>
            </a:r>
          </a:p>
          <a:p>
            <a:pPr marL="171450" lvl="4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Availability and Cost of computing resources (GPUs also very attractive for Machine Learning)</a:t>
            </a:r>
          </a:p>
          <a:p>
            <a:pPr marL="17145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Meshing better suited for CPU processing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The future will likely be a hybrid CPU-GPU setup to leverage the strength of both setups</a:t>
            </a:r>
          </a:p>
        </p:txBody>
      </p:sp>
      <p:pic>
        <p:nvPicPr>
          <p:cNvPr id="2050" name="Picture 2" descr="The Computational Fluid Dynamics Revolution Driven by GPU ...">
            <a:extLst>
              <a:ext uri="{FF2B5EF4-FFF2-40B4-BE49-F238E27FC236}">
                <a16:creationId xmlns:a16="http://schemas.microsoft.com/office/drawing/2014/main" id="{56CE4F7C-567C-2F8C-BE89-10872919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28750"/>
            <a:ext cx="4456421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2F195E-2314-1D56-ACD9-134385848CBE}"/>
              </a:ext>
            </a:extLst>
          </p:cNvPr>
          <p:cNvSpPr txBox="1"/>
          <p:nvPr/>
        </p:nvSpPr>
        <p:spPr>
          <a:xfrm>
            <a:off x="8278057" y="4928056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Image: Nvidia</a:t>
            </a:r>
          </a:p>
        </p:txBody>
      </p:sp>
    </p:spTree>
    <p:extLst>
      <p:ext uri="{BB962C8B-B14F-4D97-AF65-F5344CB8AC3E}">
        <p14:creationId xmlns:p14="http://schemas.microsoft.com/office/powerpoint/2010/main" val="2130179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Machine</a:t>
            </a:r>
            <a:r>
              <a:rPr lang="de-DE" dirty="0"/>
              <a:t> Learning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23147E45-F7F2-8D3F-0154-88D94EFAB685}"/>
              </a:ext>
            </a:extLst>
          </p:cNvPr>
          <p:cNvSpPr txBox="1"/>
          <p:nvPr/>
        </p:nvSpPr>
        <p:spPr>
          <a:xfrm>
            <a:off x="722750" y="1235801"/>
            <a:ext cx="7176650" cy="350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Machine Learning is a branch of artificial intelligence that enables systems to learn patterns from data and make predictions or decisions without being explicitly programmed.</a:t>
            </a:r>
          </a:p>
          <a:p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r>
              <a:rPr lang="en-US" b="1" dirty="0">
                <a:solidFill>
                  <a:schemeClr val="dk1"/>
                </a:solidFill>
                <a:latin typeface="Abel"/>
                <a:sym typeface="Abel"/>
              </a:rPr>
              <a:t>Machine Learning in CFD used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Reduce computational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Enhance Turbulence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Analysis of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Assisting in Setup work and automate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Improve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r>
              <a:rPr lang="en-US" b="1" dirty="0">
                <a:solidFill>
                  <a:schemeClr val="dk1"/>
                </a:solidFill>
                <a:latin typeface="Abel"/>
                <a:sym typeface="Abel"/>
              </a:rPr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Model needs to be trained with lots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Interpolation better performed than extrapolation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Extensive Validation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Abel"/>
                <a:sym typeface="Abel"/>
              </a:rPr>
              <a:t>Ensuring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60283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Machine</a:t>
            </a:r>
            <a:r>
              <a:rPr lang="de-DE" dirty="0"/>
              <a:t> Learning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80;p32">
            <a:extLst>
              <a:ext uri="{FF2B5EF4-FFF2-40B4-BE49-F238E27FC236}">
                <a16:creationId xmlns:a16="http://schemas.microsoft.com/office/drawing/2014/main" id="{23147E45-F7F2-8D3F-0154-88D94EFAB685}"/>
              </a:ext>
            </a:extLst>
          </p:cNvPr>
          <p:cNvSpPr txBox="1"/>
          <p:nvPr/>
        </p:nvSpPr>
        <p:spPr>
          <a:xfrm>
            <a:off x="722750" y="1235801"/>
            <a:ext cx="7176650" cy="350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endParaRPr lang="en-US" dirty="0">
              <a:solidFill>
                <a:schemeClr val="dk1"/>
              </a:solidFill>
              <a:latin typeface="Abel"/>
              <a:sym typeface="Abe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2" name="Google Shape;4680;p32">
            <a:extLst>
              <a:ext uri="{FF2B5EF4-FFF2-40B4-BE49-F238E27FC236}">
                <a16:creationId xmlns:a16="http://schemas.microsoft.com/office/drawing/2014/main" id="{4CEDFF8A-5147-E782-361E-D8683D215543}"/>
              </a:ext>
            </a:extLst>
          </p:cNvPr>
          <p:cNvSpPr txBox="1"/>
          <p:nvPr/>
        </p:nvSpPr>
        <p:spPr>
          <a:xfrm>
            <a:off x="442775" y="1235801"/>
            <a:ext cx="3868300" cy="14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Surrogate Modelling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Predicting the Solution without solving the NS-Equations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Trained with data from previous simulations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Predictions made by interpolating/extrapolating from the training dataset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3" name="Google Shape;4680;p32">
            <a:extLst>
              <a:ext uri="{FF2B5EF4-FFF2-40B4-BE49-F238E27FC236}">
                <a16:creationId xmlns:a16="http://schemas.microsoft.com/office/drawing/2014/main" id="{A7B04599-6EC2-0286-7D2D-DD47BFD63E1C}"/>
              </a:ext>
            </a:extLst>
          </p:cNvPr>
          <p:cNvSpPr txBox="1"/>
          <p:nvPr/>
        </p:nvSpPr>
        <p:spPr>
          <a:xfrm>
            <a:off x="4832927" y="1230902"/>
            <a:ext cx="3868300" cy="14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Turbulence Modelling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Enhance existing TM by learning from high-fidelity data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Adjustment of TM for different flow regimes and characteristics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Up to full replacement of TM with AI Model</a:t>
            </a:r>
          </a:p>
          <a:p>
            <a:pPr marL="171450" lvl="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19C39754-A012-449F-E895-4CF251B4E4EE}"/>
              </a:ext>
            </a:extLst>
          </p:cNvPr>
          <p:cNvSpPr txBox="1"/>
          <p:nvPr/>
        </p:nvSpPr>
        <p:spPr>
          <a:xfrm>
            <a:off x="442775" y="3018926"/>
            <a:ext cx="3868300" cy="14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Accelerating Solvers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Initialize the simulation with an assumption from the ML model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Convergence acceleration by solver adjustments from the model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  <p:sp>
        <p:nvSpPr>
          <p:cNvPr id="6" name="Google Shape;4680;p32">
            <a:extLst>
              <a:ext uri="{FF2B5EF4-FFF2-40B4-BE49-F238E27FC236}">
                <a16:creationId xmlns:a16="http://schemas.microsoft.com/office/drawing/2014/main" id="{2415FC70-78B3-7CEE-F808-77F49FEB8F41}"/>
              </a:ext>
            </a:extLst>
          </p:cNvPr>
          <p:cNvSpPr txBox="1"/>
          <p:nvPr/>
        </p:nvSpPr>
        <p:spPr>
          <a:xfrm>
            <a:off x="4832925" y="3018926"/>
            <a:ext cx="3868300" cy="14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dk1"/>
                </a:solidFill>
                <a:latin typeface="Abel"/>
                <a:sym typeface="Abel"/>
              </a:rPr>
              <a:t>Workflow and Setup Assistance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ML to help setting up CFD cases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Assisting in mesh generation</a:t>
            </a:r>
          </a:p>
          <a:p>
            <a:pPr marL="171450" lvl="0" indent="-171450">
              <a:buBlip>
                <a:blip r:embed="rId3"/>
              </a:buBlip>
            </a:pPr>
            <a:r>
              <a:rPr lang="en-GB" dirty="0">
                <a:solidFill>
                  <a:schemeClr val="dk1"/>
                </a:solidFill>
                <a:latin typeface="Abel"/>
                <a:sym typeface="Abel"/>
              </a:rPr>
              <a:t>Adaptive mesh refinements</a:t>
            </a:r>
          </a:p>
          <a:p>
            <a:pPr marL="171450" indent="-171450">
              <a:buBlip>
                <a:blip r:embed="rId3"/>
              </a:buBlip>
            </a:pPr>
            <a:endParaRPr lang="en-GB" dirty="0">
              <a:solidFill>
                <a:schemeClr val="dk1"/>
              </a:solidFill>
              <a:latin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75683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0D385F2-0C38-070C-1C78-49538FA3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690" y="0"/>
            <a:ext cx="9657390" cy="51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890164C-8FBF-F346-047C-919796DC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udiowide" panose="020B0604020202020204" charset="0"/>
              </a:rPr>
              <a:t>Join the Audi F1 Project</a:t>
            </a:r>
            <a:endParaRPr lang="en-GB" dirty="0">
              <a:latin typeface="Audiowide" panose="020B060402020202020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C894C9-F342-9C5F-1867-9349F4C68E62}"/>
              </a:ext>
            </a:extLst>
          </p:cNvPr>
          <p:cNvSpPr>
            <a:spLocks noGrp="1"/>
          </p:cNvSpPr>
          <p:nvPr/>
        </p:nvSpPr>
        <p:spPr>
          <a:xfrm>
            <a:off x="584746" y="977624"/>
            <a:ext cx="3883111" cy="3842026"/>
          </a:xfrm>
          <a:prstGeom prst="rect">
            <a:avLst/>
          </a:prstGeom>
          <a:solidFill>
            <a:schemeClr val="tx1">
              <a:alpha val="7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573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" indent="-108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" indent="-108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" indent="-108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000" indent="-108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defTabSz="914400">
              <a:lnSpc>
                <a:spcPct val="120000"/>
              </a:lnSpc>
              <a:spcAft>
                <a:spcPts val="0"/>
              </a:spcAft>
              <a:buClrTx/>
              <a:buNone/>
              <a:defRPr/>
            </a:pPr>
            <a:r>
              <a:rPr lang="en-US" sz="6400" b="1" dirty="0">
                <a:solidFill>
                  <a:srgbClr val="FE4803"/>
                </a:solidFill>
                <a:latin typeface="Abel" panose="02000506030000020004" pitchFamily="2" charset="0"/>
              </a:rPr>
              <a:t>Graduate Opportunities</a:t>
            </a:r>
          </a:p>
          <a:p>
            <a:pPr marL="457200" lvl="1" indent="0" defTabSz="914400">
              <a:lnSpc>
                <a:spcPct val="120000"/>
              </a:lnSpc>
              <a:spcAft>
                <a:spcPts val="0"/>
              </a:spcAft>
              <a:buClrTx/>
              <a:buNone/>
              <a:defRPr/>
            </a:pPr>
            <a:r>
              <a:rPr lang="en-US" sz="4400" b="1" dirty="0">
                <a:solidFill>
                  <a:schemeClr val="bg1"/>
                </a:solidFill>
                <a:latin typeface="Abel" panose="02000506030000020004" pitchFamily="2" charset="0"/>
              </a:rPr>
              <a:t>Who We’re Looking For:</a:t>
            </a:r>
          </a:p>
          <a:p>
            <a:pPr marL="457200" lvl="1" indent="0" defTabSz="914400">
              <a:lnSpc>
                <a:spcPct val="120000"/>
              </a:lnSpc>
              <a:spcAft>
                <a:spcPts val="0"/>
              </a:spcAft>
              <a:buClrTx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We’re offering entry-level positions for recent graduates across various departments: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Engineering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Aerodynamics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Design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Data Analysis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Business Operations</a:t>
            </a:r>
          </a:p>
          <a:p>
            <a:pPr marL="457200" lvl="1" indent="0" defTabSz="914400">
              <a:lnSpc>
                <a:spcPct val="120000"/>
              </a:lnSpc>
              <a:spcAft>
                <a:spcPts val="0"/>
              </a:spcAft>
              <a:buClrTx/>
              <a:buNone/>
              <a:defRPr/>
            </a:pPr>
            <a:endParaRPr lang="en-US" sz="4400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marL="457200" lvl="1" indent="0" defTabSz="914400">
              <a:lnSpc>
                <a:spcPct val="120000"/>
              </a:lnSpc>
              <a:spcAft>
                <a:spcPts val="0"/>
              </a:spcAft>
              <a:buClrTx/>
              <a:buNone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Your profile: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A Bachelor’s or Master’s degree in a relevant field.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A genuine love for motorsport and a desire to be part of Formula 1.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Strong analytical, problem-solving, and teamwork abilities.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Excellent communication skills and attention to detail.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Adaptability and a willingness to learn in a fast-paced, ever-evolving environment.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Relevant internship or experience in the motorsport or automotive industries is a plus, but not essential.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r>
              <a:rPr lang="en-US" sz="4400" dirty="0">
                <a:solidFill>
                  <a:schemeClr val="bg1"/>
                </a:solidFill>
                <a:latin typeface="Abel" panose="02000506030000020004" pitchFamily="2" charset="0"/>
              </a:rPr>
              <a:t>Full professional proficiency in English and a willingness to learn basic German.</a:t>
            </a:r>
          </a:p>
          <a:p>
            <a:pPr marL="742950" lvl="1" indent="-285750" defTabSz="914400">
              <a:lnSpc>
                <a:spcPct val="120000"/>
              </a:lnSpc>
              <a:spcAft>
                <a:spcPts val="0"/>
              </a:spcAft>
              <a:buClrTx/>
              <a:defRPr/>
            </a:pPr>
            <a:endParaRPr lang="en-US" sz="1800" dirty="0">
              <a:solidFill>
                <a:prstClr val="black"/>
              </a:solidFill>
              <a:latin typeface="Aptos" panose="02110004020202020204"/>
            </a:endParaRP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93EB52-53EF-6B18-6BCD-B12245642D1C}"/>
              </a:ext>
            </a:extLst>
          </p:cNvPr>
          <p:cNvSpPr txBox="1">
            <a:spLocks/>
          </p:cNvSpPr>
          <p:nvPr/>
        </p:nvSpPr>
        <p:spPr>
          <a:xfrm>
            <a:off x="4856043" y="977624"/>
            <a:ext cx="4049962" cy="1506415"/>
          </a:xfrm>
          <a:prstGeom prst="rect">
            <a:avLst/>
          </a:prstGeom>
          <a:solidFill>
            <a:schemeClr val="tx1">
              <a:alpha val="7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Tx/>
              <a:defRPr/>
            </a:pPr>
            <a:r>
              <a:rPr lang="en-US" sz="1600" b="1" dirty="0">
                <a:solidFill>
                  <a:srgbClr val="FE4803"/>
                </a:solidFill>
                <a:latin typeface="Abel" panose="02000506030000020004" pitchFamily="2" charset="0"/>
              </a:rPr>
              <a:t>Internships</a:t>
            </a:r>
          </a:p>
          <a:p>
            <a:pPr lvl="1">
              <a:buClrTx/>
              <a:defRPr/>
            </a:pPr>
            <a:r>
              <a:rPr lang="en-US" sz="1000" dirty="0">
                <a:solidFill>
                  <a:schemeClr val="bg1"/>
                </a:solidFill>
                <a:latin typeface="Abel" panose="02000506030000020004" pitchFamily="2" charset="0"/>
              </a:rPr>
              <a:t>Join us on a full-time internship over 6 month or up to a year!</a:t>
            </a:r>
          </a:p>
          <a:p>
            <a:pPr lvl="1">
              <a:buClrTx/>
              <a:defRPr/>
            </a:pPr>
            <a:r>
              <a:rPr lang="en-US" sz="1000" dirty="0">
                <a:solidFill>
                  <a:schemeClr val="bg1"/>
                </a:solidFill>
                <a:latin typeface="Abel" panose="02000506030000020004" pitchFamily="2" charset="0"/>
              </a:rPr>
              <a:t>Check our website for open position.</a:t>
            </a:r>
          </a:p>
          <a:p>
            <a:pPr lvl="1">
              <a:buClrTx/>
              <a:defRPr/>
            </a:pPr>
            <a:endParaRPr lang="en-US" sz="1000" dirty="0">
              <a:solidFill>
                <a:schemeClr val="bg1"/>
              </a:solidFill>
              <a:latin typeface="Abel" panose="02000506030000020004" pitchFamily="2" charset="0"/>
            </a:endParaRPr>
          </a:p>
          <a:p>
            <a:pPr lvl="1">
              <a:buClrTx/>
              <a:defRPr/>
            </a:pPr>
            <a:r>
              <a:rPr lang="en-US" sz="1600" b="1" dirty="0">
                <a:solidFill>
                  <a:srgbClr val="FE4803"/>
                </a:solidFill>
                <a:latin typeface="Abel" panose="02000506030000020004" pitchFamily="2" charset="0"/>
              </a:rPr>
              <a:t>Trainee Program</a:t>
            </a:r>
          </a:p>
          <a:p>
            <a:pPr lvl="1">
              <a:buClrTx/>
              <a:defRPr/>
            </a:pPr>
            <a:r>
              <a:rPr lang="en-US" sz="1000" dirty="0">
                <a:solidFill>
                  <a:schemeClr val="bg1"/>
                </a:solidFill>
                <a:latin typeface="Abel" panose="02000506030000020004" pitchFamily="2" charset="0"/>
              </a:rPr>
              <a:t>Will be launched in 2025. Rotate through various engineering departments within the team over 24 months and find the position that fits you the best!</a:t>
            </a:r>
          </a:p>
        </p:txBody>
      </p:sp>
    </p:spTree>
    <p:extLst>
      <p:ext uri="{BB962C8B-B14F-4D97-AF65-F5344CB8AC3E}">
        <p14:creationId xmlns:p14="http://schemas.microsoft.com/office/powerpoint/2010/main" val="19305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el 1">
            <a:extLst>
              <a:ext uri="{FF2B5EF4-FFF2-40B4-BE49-F238E27FC236}">
                <a16:creationId xmlns:a16="http://schemas.microsoft.com/office/drawing/2014/main" id="{A421E31F-4A31-3FCB-EE96-6C5BD527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349F848-8D48-DE4A-800F-A3FBD369E9DD}"/>
              </a:ext>
            </a:extLst>
          </p:cNvPr>
          <p:cNvSpPr txBox="1"/>
          <p:nvPr/>
        </p:nvSpPr>
        <p:spPr>
          <a:xfrm>
            <a:off x="820709" y="493422"/>
            <a:ext cx="4177916" cy="1277786"/>
          </a:xfrm>
          <a:prstGeom prst="rect">
            <a:avLst/>
          </a:prstGeom>
          <a:solidFill>
            <a:srgbClr val="29363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457200" lvl="1" indent="0" defTabSz="914400">
              <a:lnSpc>
                <a:spcPct val="120000"/>
              </a:lnSpc>
              <a:spcAft>
                <a:spcPts val="0"/>
              </a:spcAft>
              <a:buClrTx/>
              <a:buNone/>
              <a:defRPr/>
            </a:pPr>
            <a:r>
              <a:rPr lang="en-GB" sz="2000" kern="1200" dirty="0">
                <a:solidFill>
                  <a:schemeClr val="bg1"/>
                </a:solidFill>
                <a:latin typeface="Abel" panose="02000506030000020004" pitchFamily="2" charset="0"/>
                <a:ea typeface="+mn-ea"/>
                <a:cs typeface="+mn-cs"/>
              </a:rPr>
              <a:t>Audi F1 Project</a:t>
            </a:r>
          </a:p>
          <a:p>
            <a:pPr marL="457200" lvl="1">
              <a:lnSpc>
                <a:spcPct val="120000"/>
              </a:lnSpc>
              <a:buClrTx/>
              <a:defRPr/>
            </a:pPr>
            <a:endParaRPr lang="en-GB" sz="1100" kern="1200" dirty="0">
              <a:solidFill>
                <a:schemeClr val="bg1"/>
              </a:solidFill>
              <a:latin typeface="Abel" panose="02000506030000020004" pitchFamily="2" charset="0"/>
              <a:ea typeface="+mn-ea"/>
              <a:cs typeface="+mn-cs"/>
            </a:endParaRPr>
          </a:p>
          <a:p>
            <a:pPr marL="457200" lvl="1">
              <a:lnSpc>
                <a:spcPct val="120000"/>
              </a:lnSpc>
              <a:buClrTx/>
              <a:defRPr/>
            </a:pPr>
            <a:r>
              <a:rPr lang="en-GB" sz="2000" kern="1200" dirty="0">
                <a:solidFill>
                  <a:schemeClr val="bg1"/>
                </a:solidFill>
                <a:latin typeface="Abel" panose="02000506030000020004" pitchFamily="2" charset="0"/>
                <a:ea typeface="+mn-ea"/>
                <a:cs typeface="+mn-cs"/>
              </a:rPr>
              <a:t>sauber-group.com/corporate/jobs</a:t>
            </a:r>
          </a:p>
          <a:p>
            <a:pPr marL="457200" lvl="1" indent="0" defTabSz="914400">
              <a:lnSpc>
                <a:spcPct val="120000"/>
              </a:lnSpc>
              <a:spcAft>
                <a:spcPts val="0"/>
              </a:spcAft>
              <a:buClrTx/>
              <a:buNone/>
              <a:defRPr/>
            </a:pPr>
            <a:endParaRPr lang="en-GB" sz="1400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6" name="Grafik 5" descr="Ein Bild, das Grafiken, Logo, Kreis, Symbol enthält.&#10;&#10;Automatisch generierte Beschreibung">
            <a:extLst>
              <a:ext uri="{FF2B5EF4-FFF2-40B4-BE49-F238E27FC236}">
                <a16:creationId xmlns:a16="http://schemas.microsoft.com/office/drawing/2014/main" id="{F519FBE2-FE71-C86A-ABF2-3EB55507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64" y="528103"/>
            <a:ext cx="467441" cy="4258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37"/>
          <p:cNvSpPr txBox="1">
            <a:spLocks noGrp="1"/>
          </p:cNvSpPr>
          <p:nvPr>
            <p:ph type="title"/>
          </p:nvPr>
        </p:nvSpPr>
        <p:spPr>
          <a:xfrm>
            <a:off x="2082600" y="2121932"/>
            <a:ext cx="497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800" dirty="0"/>
              <a:t>CFD </a:t>
            </a:r>
            <a:r>
              <a:rPr lang="de-DE" sz="4800" dirty="0" err="1"/>
              <a:t>Fundamentals</a:t>
            </a:r>
            <a:endParaRPr sz="4800" dirty="0"/>
          </a:p>
        </p:txBody>
      </p:sp>
      <p:sp>
        <p:nvSpPr>
          <p:cNvPr id="4738" name="Google Shape;4738;p37"/>
          <p:cNvSpPr txBox="1">
            <a:spLocks noGrp="1"/>
          </p:cNvSpPr>
          <p:nvPr>
            <p:ph type="title" idx="2"/>
          </p:nvPr>
        </p:nvSpPr>
        <p:spPr>
          <a:xfrm>
            <a:off x="3527550" y="817956"/>
            <a:ext cx="20889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0000"/>
                </a:solidFill>
              </a:rPr>
              <a:t>1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4739" name="Google Shape;4739;p37"/>
          <p:cNvCxnSpPr/>
          <p:nvPr/>
        </p:nvCxnSpPr>
        <p:spPr>
          <a:xfrm>
            <a:off x="2082600" y="3339772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177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Discretization</a:t>
            </a:r>
            <a:endParaRPr dirty="0"/>
          </a:p>
        </p:txBody>
      </p:sp>
      <p:sp>
        <p:nvSpPr>
          <p:cNvPr id="4680" name="Google Shape;4680;p32"/>
          <p:cNvSpPr txBox="1"/>
          <p:nvPr/>
        </p:nvSpPr>
        <p:spPr>
          <a:xfrm>
            <a:off x="4945390" y="1121500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state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and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changes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of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 fluid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or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gas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described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mathematically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through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Navier-Stokes </a:t>
            </a:r>
            <a:r>
              <a:rPr lang="de-DE" sz="1200" b="1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Equations</a:t>
            </a:r>
            <a:endParaRPr lang="de-DE" sz="1200" b="1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5" indent="-171450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These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are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partial differential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Equations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(PDEs)</a:t>
            </a:r>
          </a:p>
          <a:p>
            <a:pPr marL="171450" lvl="5" indent="-171450"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PDEs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not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solved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analytically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real-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world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problems</a:t>
            </a: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5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lvl="5"/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Solution:</a:t>
            </a:r>
          </a:p>
          <a:p>
            <a:pPr lvl="5"/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Approximate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continous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equations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through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discretization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with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 finite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set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of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elements</a:t>
            </a:r>
            <a:endParaRPr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rafik 11" descr="Ein Bild, das Schrift, Logo, Grafiken, Symbol enthält.&#10;&#10;Automatisch generierte Beschreibung">
            <a:extLst>
              <a:ext uri="{FF2B5EF4-FFF2-40B4-BE49-F238E27FC236}">
                <a16:creationId xmlns:a16="http://schemas.microsoft.com/office/drawing/2014/main" id="{BD335AB0-03FF-D004-057A-8721E60EC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71" y="1766497"/>
            <a:ext cx="957672" cy="307973"/>
          </a:xfrm>
          <a:prstGeom prst="rect">
            <a:avLst/>
          </a:prstGeom>
        </p:spPr>
      </p:pic>
      <p:pic>
        <p:nvPicPr>
          <p:cNvPr id="14" name="Grafik 13" descr="Ein Bild, das Text, Schrift, Grafiken, Typografie enthält.&#10;&#10;Automatisch generierte Beschreibung">
            <a:extLst>
              <a:ext uri="{FF2B5EF4-FFF2-40B4-BE49-F238E27FC236}">
                <a16:creationId xmlns:a16="http://schemas.microsoft.com/office/drawing/2014/main" id="{7C4B5072-F2A7-81C7-FB7A-F78F53631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23425">
            <a:off x="1202463" y="2132014"/>
            <a:ext cx="2413459" cy="440865"/>
          </a:xfrm>
          <a:prstGeom prst="rect">
            <a:avLst/>
          </a:prstGeom>
        </p:spPr>
      </p:pic>
      <p:pic>
        <p:nvPicPr>
          <p:cNvPr id="16" name="Grafik 15" descr="Ein Bild, das Schrift, Text, Grafiken, Schwarz enthält.&#10;&#10;Automatisch generierte Beschreibung">
            <a:extLst>
              <a:ext uri="{FF2B5EF4-FFF2-40B4-BE49-F238E27FC236}">
                <a16:creationId xmlns:a16="http://schemas.microsoft.com/office/drawing/2014/main" id="{D27FA686-8B86-2372-D7DE-FB309F885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12085">
            <a:off x="1997467" y="1579899"/>
            <a:ext cx="2171046" cy="411666"/>
          </a:xfrm>
          <a:prstGeom prst="rect">
            <a:avLst/>
          </a:prstGeom>
        </p:spPr>
      </p:pic>
      <p:sp>
        <p:nvSpPr>
          <p:cNvPr id="17" name="Google Shape;4680;p32">
            <a:extLst>
              <a:ext uri="{FF2B5EF4-FFF2-40B4-BE49-F238E27FC236}">
                <a16:creationId xmlns:a16="http://schemas.microsoft.com/office/drawing/2014/main" id="{6077136E-FCDF-47AB-8BBE-45348E062AE9}"/>
              </a:ext>
            </a:extLst>
          </p:cNvPr>
          <p:cNvSpPr txBox="1"/>
          <p:nvPr/>
        </p:nvSpPr>
        <p:spPr>
          <a:xfrm>
            <a:off x="395310" y="3281457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de-DE" sz="1200" dirty="0" err="1">
                <a:solidFill>
                  <a:schemeClr val="dk1"/>
                </a:solidFill>
                <a:latin typeface="Abel"/>
                <a:sym typeface="Abel"/>
              </a:rPr>
              <a:t>Numerical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sym typeface="Abel"/>
              </a:rPr>
              <a:t>Techniques</a:t>
            </a:r>
            <a:r>
              <a:rPr lang="de-DE" sz="1200" dirty="0">
                <a:solidFill>
                  <a:schemeClr val="dk1"/>
                </a:solidFill>
                <a:latin typeface="Abel"/>
                <a:sym typeface="Abel"/>
              </a:rPr>
              <a:t> 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such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b="1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Finite Volume Method 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(FVM)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are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compute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quantities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in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each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control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volume</a:t>
            </a: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continous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space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descibed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by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 finite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set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of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equations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that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handled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by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computer</a:t>
            </a: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finer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discretization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more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accurate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solution</a:t>
            </a:r>
            <a:endParaRPr lang="de-DE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9" name="Grafik 18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98AC139C-3FA7-F04C-B397-8CF77DE7E2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958" r="55968" b="22208"/>
          <a:stretch/>
        </p:blipFill>
        <p:spPr>
          <a:xfrm>
            <a:off x="4994377" y="2973781"/>
            <a:ext cx="3103620" cy="19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Solving Process</a:t>
            </a:r>
            <a:endParaRPr dirty="0"/>
          </a:p>
        </p:txBody>
      </p:sp>
      <p:cxnSp>
        <p:nvCxnSpPr>
          <p:cNvPr id="4683" name="Google Shape;4683;p32"/>
          <p:cNvCxnSpPr>
            <a:cxnSpLocks/>
          </p:cNvCxnSpPr>
          <p:nvPr/>
        </p:nvCxnSpPr>
        <p:spPr>
          <a:xfrm>
            <a:off x="6696635" y="899125"/>
            <a:ext cx="368561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680;p32">
            <a:extLst>
              <a:ext uri="{FF2B5EF4-FFF2-40B4-BE49-F238E27FC236}">
                <a16:creationId xmlns:a16="http://schemas.microsoft.com/office/drawing/2014/main" id="{FA6BB649-CF93-0C47-1760-28715AE70BDF}"/>
              </a:ext>
            </a:extLst>
          </p:cNvPr>
          <p:cNvSpPr txBox="1"/>
          <p:nvPr/>
        </p:nvSpPr>
        <p:spPr>
          <a:xfrm>
            <a:off x="683633" y="1186814"/>
            <a:ext cx="3502490" cy="16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Discretization turned differential equations into a set of algebraic equations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Momentum Equation links velocity components from on cell to the neighbouring cells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Continuity Equation links pressure and velocity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 each cell, we must compute </a:t>
            </a: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</a:t>
            </a:r>
            <a:r>
              <a:rPr lang="en-GB" sz="1200" baseline="-250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</a:t>
            </a:r>
            <a:r>
              <a:rPr lang="en-GB" sz="1200" baseline="-250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-GB" sz="12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</a:t>
            </a:r>
            <a:r>
              <a:rPr lang="en-GB" sz="1200" baseline="-25000" dirty="0" err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</a:t>
            </a: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p, …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pressure-velocity link and nonlinear terms do not allow to solve the system in one step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GB" sz="1200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Iterative Solving Process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6" name="Google Shape;5210;p67">
            <a:extLst>
              <a:ext uri="{FF2B5EF4-FFF2-40B4-BE49-F238E27FC236}">
                <a16:creationId xmlns:a16="http://schemas.microsoft.com/office/drawing/2014/main" id="{AAB87976-7A51-DAD6-09BB-CAF638BE9302}"/>
              </a:ext>
            </a:extLst>
          </p:cNvPr>
          <p:cNvGrpSpPr/>
          <p:nvPr/>
        </p:nvGrpSpPr>
        <p:grpSpPr>
          <a:xfrm>
            <a:off x="4186124" y="1041570"/>
            <a:ext cx="4679317" cy="4008824"/>
            <a:chOff x="3161917" y="2170682"/>
            <a:chExt cx="458870" cy="404737"/>
          </a:xfrm>
        </p:grpSpPr>
        <p:sp>
          <p:nvSpPr>
            <p:cNvPr id="7" name="Google Shape;5211;p67">
              <a:extLst>
                <a:ext uri="{FF2B5EF4-FFF2-40B4-BE49-F238E27FC236}">
                  <a16:creationId xmlns:a16="http://schemas.microsoft.com/office/drawing/2014/main" id="{DE58DD50-3557-988C-7174-9316EA730A57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12;p67">
              <a:extLst>
                <a:ext uri="{FF2B5EF4-FFF2-40B4-BE49-F238E27FC236}">
                  <a16:creationId xmlns:a16="http://schemas.microsoft.com/office/drawing/2014/main" id="{D0D7A141-D2B9-67B5-C322-C82700041275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13;p67">
              <a:extLst>
                <a:ext uri="{FF2B5EF4-FFF2-40B4-BE49-F238E27FC236}">
                  <a16:creationId xmlns:a16="http://schemas.microsoft.com/office/drawing/2014/main" id="{848C9101-4648-0C19-1E3F-CD5E334241EC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rafik 10" descr="Ein Bild, das Text, Screenshot, Schwarz, Schrift enthält.&#10;&#10;Automatisch generierte Beschreibung">
            <a:extLst>
              <a:ext uri="{FF2B5EF4-FFF2-40B4-BE49-F238E27FC236}">
                <a16:creationId xmlns:a16="http://schemas.microsoft.com/office/drawing/2014/main" id="{DF530B03-E0F9-913D-9130-FF5DE255A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403" y="2740952"/>
            <a:ext cx="1574464" cy="5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 Futuristic Duotone Style Tech Pitch Deck  by Slidesgo">
  <a:themeElements>
    <a:clrScheme name="Simple Light">
      <a:dk1>
        <a:srgbClr val="212121"/>
      </a:dk1>
      <a:lt1>
        <a:srgbClr val="999999"/>
      </a:lt1>
      <a:dk2>
        <a:srgbClr val="D9D9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3744</Words>
  <Application>Microsoft Office PowerPoint</Application>
  <PresentationFormat>Bildschirmpräsentation (16:9)</PresentationFormat>
  <Paragraphs>726</Paragraphs>
  <Slides>64</Slides>
  <Notes>64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64</vt:i4>
      </vt:variant>
    </vt:vector>
  </HeadingPairs>
  <TitlesOfParts>
    <vt:vector size="74" baseType="lpstr">
      <vt:lpstr>Abel</vt:lpstr>
      <vt:lpstr>Calibri</vt:lpstr>
      <vt:lpstr>Aptos</vt:lpstr>
      <vt:lpstr>Proxima Nova</vt:lpstr>
      <vt:lpstr>Cambria Math</vt:lpstr>
      <vt:lpstr>Poppins</vt:lpstr>
      <vt:lpstr>Arial</vt:lpstr>
      <vt:lpstr>Audiowide</vt:lpstr>
      <vt:lpstr>Geometric Futuristic Duotone Style Tech Pitch Deck  by Slidesgo</vt:lpstr>
      <vt:lpstr>Slidesgo Final Pages</vt:lpstr>
      <vt:lpstr>CFD in the Scope of Race Car Development A tool for Aerodynamic Mastery</vt:lpstr>
      <vt:lpstr>Computational Fluid Dynamics</vt:lpstr>
      <vt:lpstr>Agenda</vt:lpstr>
      <vt:lpstr>About Me</vt:lpstr>
      <vt:lpstr>CFD for Race Car Development</vt:lpstr>
      <vt:lpstr>Excurs: Boundary Layer Theory</vt:lpstr>
      <vt:lpstr>CFD Fundamentals</vt:lpstr>
      <vt:lpstr>Discretization</vt:lpstr>
      <vt:lpstr>Solving Process</vt:lpstr>
      <vt:lpstr>Solving Process</vt:lpstr>
      <vt:lpstr>Solving Process</vt:lpstr>
      <vt:lpstr>Solving Process</vt:lpstr>
      <vt:lpstr>Turbulence Modelling</vt:lpstr>
      <vt:lpstr>Turbulence Modelling</vt:lpstr>
      <vt:lpstr>Turbulence Modelling</vt:lpstr>
      <vt:lpstr>Turbulence Modelling</vt:lpstr>
      <vt:lpstr>Turbulence Modelling</vt:lpstr>
      <vt:lpstr>Turbulence Modelling</vt:lpstr>
      <vt:lpstr>Turbulence Modelling</vt:lpstr>
      <vt:lpstr>Turbulence Modelling</vt:lpstr>
      <vt:lpstr>Turbulence Modelling</vt:lpstr>
      <vt:lpstr>Meshing</vt:lpstr>
      <vt:lpstr>Meshing</vt:lpstr>
      <vt:lpstr>Meshing</vt:lpstr>
      <vt:lpstr>Meshing Low y+ Mesh</vt:lpstr>
      <vt:lpstr>Meshing High y+ Mesh</vt:lpstr>
      <vt:lpstr>Boundary Conditions</vt:lpstr>
      <vt:lpstr>Limitations and Errors</vt:lpstr>
      <vt:lpstr>Race Car CFD</vt:lpstr>
      <vt:lpstr>PowerPoint-Präsentation</vt:lpstr>
      <vt:lpstr>Tyres</vt:lpstr>
      <vt:lpstr>Tyres</vt:lpstr>
      <vt:lpstr>Heat Management</vt:lpstr>
      <vt:lpstr>Heat Management</vt:lpstr>
      <vt:lpstr>Ground</vt:lpstr>
      <vt:lpstr>Domain</vt:lpstr>
      <vt:lpstr>A Workflow  for Formula Student</vt:lpstr>
      <vt:lpstr>Process Overview</vt:lpstr>
      <vt:lpstr>01 CAD</vt:lpstr>
      <vt:lpstr>02 Suspension &amp; Tyres</vt:lpstr>
      <vt:lpstr>03.1 Domain</vt:lpstr>
      <vt:lpstr>03.1 Domain</vt:lpstr>
      <vt:lpstr>03.1 Domain</vt:lpstr>
      <vt:lpstr>03.2 Mesh</vt:lpstr>
      <vt:lpstr>03.2 Mesh</vt:lpstr>
      <vt:lpstr>04 Solver</vt:lpstr>
      <vt:lpstr>04 Solver</vt:lpstr>
      <vt:lpstr>04 Solver</vt:lpstr>
      <vt:lpstr>05 Postprocessing</vt:lpstr>
      <vt:lpstr>05 Postprocessing</vt:lpstr>
      <vt:lpstr>05 Postprocessing</vt:lpstr>
      <vt:lpstr>05 Postprocessing</vt:lpstr>
      <vt:lpstr>Validation and  Correlation</vt:lpstr>
      <vt:lpstr>Data Collection</vt:lpstr>
      <vt:lpstr>Data Collection from CFD</vt:lpstr>
      <vt:lpstr>Adress the Problems</vt:lpstr>
      <vt:lpstr>Future Trends in CFD</vt:lpstr>
      <vt:lpstr>Adjoint</vt:lpstr>
      <vt:lpstr>GPU Based Solving</vt:lpstr>
      <vt:lpstr>GPU Based Solving</vt:lpstr>
      <vt:lpstr>Machine Learning</vt:lpstr>
      <vt:lpstr>Machine Learning</vt:lpstr>
      <vt:lpstr>Join the Audi F1 Project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Jonas Pangerl</cp:lastModifiedBy>
  <cp:revision>2</cp:revision>
  <cp:lastPrinted>2024-11-11T07:50:54Z</cp:lastPrinted>
  <dcterms:modified xsi:type="dcterms:W3CDTF">2024-11-18T16:29:55Z</dcterms:modified>
</cp:coreProperties>
</file>